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sldIdLst>
    <p:sldId id="257" r:id="rId5"/>
    <p:sldId id="298" r:id="rId6"/>
    <p:sldId id="269" r:id="rId7"/>
    <p:sldId id="270" r:id="rId8"/>
    <p:sldId id="271" r:id="rId9"/>
    <p:sldId id="272" r:id="rId10"/>
    <p:sldId id="301" r:id="rId11"/>
    <p:sldId id="274" r:id="rId12"/>
    <p:sldId id="275" r:id="rId13"/>
    <p:sldId id="276" r:id="rId14"/>
    <p:sldId id="277" r:id="rId15"/>
    <p:sldId id="278" r:id="rId16"/>
    <p:sldId id="280" r:id="rId17"/>
    <p:sldId id="302" r:id="rId18"/>
    <p:sldId id="279" r:id="rId19"/>
    <p:sldId id="281" r:id="rId20"/>
    <p:sldId id="295" r:id="rId21"/>
    <p:sldId id="292" r:id="rId22"/>
    <p:sldId id="303" r:id="rId23"/>
    <p:sldId id="304" r:id="rId24"/>
    <p:sldId id="305" r:id="rId25"/>
    <p:sldId id="306" r:id="rId26"/>
    <p:sldId id="288" r:id="rId27"/>
    <p:sldId id="290" r:id="rId28"/>
    <p:sldId id="293" r:id="rId29"/>
    <p:sldId id="29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Zaborowski" initials="FZ" lastIdx="1" clrIdx="0">
    <p:extLst>
      <p:ext uri="{19B8F6BF-5375-455C-9EA6-DF929625EA0E}">
        <p15:presenceInfo xmlns:p15="http://schemas.microsoft.com/office/powerpoint/2012/main" userId="Frank Zaborows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49" autoAdjust="0"/>
    <p:restoredTop sz="94660"/>
  </p:normalViewPr>
  <p:slideViewPr>
    <p:cSldViewPr snapToGrid="0" showGuides="1">
      <p:cViewPr varScale="1">
        <p:scale>
          <a:sx n="57" d="100"/>
          <a:sy n="57" d="100"/>
        </p:scale>
        <p:origin x="389" y="48"/>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86720-3B10-4C8C-9590-C4CCF89E8654}" type="datetimeFigureOut">
              <a:rPr lang="en-US" smtClean="0"/>
              <a:t>12/10/2021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F10C8-FBEC-46D1-8FC2-AC3A971CBFB8}" type="slidenum">
              <a:rPr lang="en-US" smtClean="0"/>
              <a:t>‹#›</a:t>
            </a:fld>
            <a:endParaRPr lang="en-US"/>
          </a:p>
        </p:txBody>
      </p:sp>
    </p:spTree>
    <p:extLst>
      <p:ext uri="{BB962C8B-B14F-4D97-AF65-F5344CB8AC3E}">
        <p14:creationId xmlns:p14="http://schemas.microsoft.com/office/powerpoint/2010/main" val="335631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6EC733-6EF2-4363-BCD9-F0918EE4ABBD}" type="slidenum">
              <a:rPr lang="en-US" smtClean="0"/>
              <a:pPr/>
              <a:t>1</a:t>
            </a:fld>
            <a:endParaRPr lang="en-US" dirty="0"/>
          </a:p>
        </p:txBody>
      </p:sp>
    </p:spTree>
    <p:extLst>
      <p:ext uri="{BB962C8B-B14F-4D97-AF65-F5344CB8AC3E}">
        <p14:creationId xmlns:p14="http://schemas.microsoft.com/office/powerpoint/2010/main" val="221952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342900" lvl="2" indent="0">
              <a:lnSpc>
                <a:spcPct val="120000"/>
              </a:lnSpc>
              <a:spcAft>
                <a:spcPts val="2400"/>
              </a:spcAft>
              <a:buNone/>
            </a:pPr>
            <a:endParaRPr lang="en-US" sz="2600"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10</a:t>
            </a:fld>
            <a:endParaRPr lang="en-US" dirty="0"/>
          </a:p>
        </p:txBody>
      </p:sp>
      <p:sp>
        <p:nvSpPr>
          <p:cNvPr id="7" name="Slide Image Placeholder 6"/>
          <p:cNvSpPr>
            <a:spLocks noGrp="1" noRot="1" noChangeAspect="1"/>
          </p:cNvSpPr>
          <p:nvPr>
            <p:ph type="sldImg"/>
          </p:nvPr>
        </p:nvSpPr>
        <p:spPr>
          <a:xfrm>
            <a:off x="1465263" y="995363"/>
            <a:ext cx="4003675" cy="2252662"/>
          </a:xfrm>
        </p:spPr>
      </p:sp>
    </p:spTree>
    <p:extLst>
      <p:ext uri="{BB962C8B-B14F-4D97-AF65-F5344CB8AC3E}">
        <p14:creationId xmlns:p14="http://schemas.microsoft.com/office/powerpoint/2010/main" val="2687863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57907" y="3078866"/>
            <a:ext cx="6459415" cy="5549093"/>
          </a:xfrm>
        </p:spPr>
        <p:txBody>
          <a:bodyPr>
            <a:noAutofit/>
          </a:bodyPr>
          <a:lstStyle/>
          <a:p>
            <a:pPr lvl="3">
              <a:spcAft>
                <a:spcPts val="300"/>
              </a:spcAft>
            </a:pPr>
            <a:endParaRPr lang="en-US" sz="1000" dirty="0">
              <a:solidFill>
                <a:srgbClr val="FF0000"/>
              </a:solidFill>
            </a:endParaRPr>
          </a:p>
        </p:txBody>
      </p:sp>
      <p:sp>
        <p:nvSpPr>
          <p:cNvPr id="4" name="Slide Number Placeholder 3"/>
          <p:cNvSpPr>
            <a:spLocks noGrp="1"/>
          </p:cNvSpPr>
          <p:nvPr>
            <p:ph type="sldNum" sz="quarter" idx="10"/>
          </p:nvPr>
        </p:nvSpPr>
        <p:spPr/>
        <p:txBody>
          <a:bodyPr/>
          <a:lstStyle/>
          <a:p>
            <a:fld id="{11EADE2E-E079-40C1-B840-D040524D5ACB}" type="slidenum">
              <a:rPr lang="en-US" smtClean="0"/>
              <a:pPr/>
              <a:t>11</a:t>
            </a:fld>
            <a:endParaRPr lang="en-US" dirty="0"/>
          </a:p>
        </p:txBody>
      </p:sp>
      <p:sp>
        <p:nvSpPr>
          <p:cNvPr id="7" name="Slide Image Placeholder 6"/>
          <p:cNvSpPr>
            <a:spLocks noGrp="1" noRot="1" noChangeAspect="1"/>
          </p:cNvSpPr>
          <p:nvPr>
            <p:ph type="sldImg"/>
          </p:nvPr>
        </p:nvSpPr>
        <p:spPr>
          <a:xfrm>
            <a:off x="1698625" y="995363"/>
            <a:ext cx="3536950" cy="1990725"/>
          </a:xfrm>
        </p:spPr>
      </p:sp>
    </p:spTree>
    <p:extLst>
      <p:ext uri="{BB962C8B-B14F-4D97-AF65-F5344CB8AC3E}">
        <p14:creationId xmlns:p14="http://schemas.microsoft.com/office/powerpoint/2010/main" val="778080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ACDA75-06E2-40F3-9D15-97DDD64EEF4F}" type="slidenum">
              <a:rPr lang="en-US" smtClean="0"/>
              <a:pPr fontAlgn="base">
                <a:spcBef>
                  <a:spcPct val="0"/>
                </a:spcBef>
                <a:spcAft>
                  <a:spcPct val="0"/>
                </a:spcAft>
                <a:defRPr/>
              </a:pPr>
              <a:t>12</a:t>
            </a:fld>
            <a:endParaRPr lang="en-US" dirty="0"/>
          </a:p>
        </p:txBody>
      </p:sp>
      <p:sp>
        <p:nvSpPr>
          <p:cNvPr id="46083" name="Rectangle 2"/>
          <p:cNvSpPr>
            <a:spLocks noGrp="1" noRot="1" noChangeAspect="1" noChangeArrowheads="1" noTextEdit="1"/>
          </p:cNvSpPr>
          <p:nvPr>
            <p:ph type="sldImg"/>
          </p:nvPr>
        </p:nvSpPr>
        <p:spPr bwMode="auto">
          <a:xfrm>
            <a:off x="1465263" y="995363"/>
            <a:ext cx="4003675" cy="2252662"/>
          </a:xfrm>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lvl="1" eaLnBrk="1" hangingPunct="1"/>
            <a:endParaRPr lang="en-US" dirty="0"/>
          </a:p>
        </p:txBody>
      </p:sp>
    </p:spTree>
    <p:extLst>
      <p:ext uri="{BB962C8B-B14F-4D97-AF65-F5344CB8AC3E}">
        <p14:creationId xmlns:p14="http://schemas.microsoft.com/office/powerpoint/2010/main" val="3651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EF10C8-FBEC-46D1-8FC2-AC3A971CBFB8}" type="slidenum">
              <a:rPr lang="en-US" smtClean="0"/>
              <a:t>13</a:t>
            </a:fld>
            <a:endParaRPr lang="en-US"/>
          </a:p>
        </p:txBody>
      </p:sp>
    </p:spTree>
    <p:extLst>
      <p:ext uri="{BB962C8B-B14F-4D97-AF65-F5344CB8AC3E}">
        <p14:creationId xmlns:p14="http://schemas.microsoft.com/office/powerpoint/2010/main" val="2579129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95363"/>
            <a:ext cx="4003675" cy="2252662"/>
          </a:xfrm>
        </p:spPr>
      </p:sp>
      <p:sp>
        <p:nvSpPr>
          <p:cNvPr id="3" name="Notes Placeholder 2"/>
          <p:cNvSpPr>
            <a:spLocks noGrp="1"/>
          </p:cNvSpPr>
          <p:nvPr>
            <p:ph type="body" idx="1"/>
          </p:nvPr>
        </p:nvSpPr>
        <p:spPr/>
        <p:txBody>
          <a:bodyPr>
            <a:normAutofit/>
          </a:bodyPr>
          <a:lstStyle/>
          <a:p>
            <a:pPr marL="457200" lvl="2" indent="-114300">
              <a:spcAft>
                <a:spcPts val="1200"/>
              </a:spcAft>
            </a:pPr>
            <a:endParaRPr lang="en-US" baseline="0"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14</a:t>
            </a:fld>
            <a:endParaRPr lang="en-US" dirty="0"/>
          </a:p>
        </p:txBody>
      </p:sp>
    </p:spTree>
    <p:extLst>
      <p:ext uri="{BB962C8B-B14F-4D97-AF65-F5344CB8AC3E}">
        <p14:creationId xmlns:p14="http://schemas.microsoft.com/office/powerpoint/2010/main" val="2379126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95363"/>
            <a:ext cx="4003675" cy="2252662"/>
          </a:xfrm>
        </p:spPr>
      </p:sp>
      <p:sp>
        <p:nvSpPr>
          <p:cNvPr id="3" name="Notes Placeholder 2"/>
          <p:cNvSpPr>
            <a:spLocks noGrp="1"/>
          </p:cNvSpPr>
          <p:nvPr>
            <p:ph type="body" idx="1"/>
          </p:nvPr>
        </p:nvSpPr>
        <p:spPr/>
        <p:txBody>
          <a:bodyPr>
            <a:normAutofit/>
          </a:bodyPr>
          <a:lstStyle/>
          <a:p>
            <a:pPr lvl="1" indent="-114300">
              <a:lnSpc>
                <a:spcPct val="120000"/>
              </a:lnSpc>
              <a:spcAft>
                <a:spcPts val="700"/>
              </a:spcAft>
            </a:pPr>
            <a:endParaRPr lang="en-US" sz="1100"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15</a:t>
            </a:fld>
            <a:endParaRPr lang="en-US" dirty="0"/>
          </a:p>
        </p:txBody>
      </p:sp>
    </p:spTree>
    <p:extLst>
      <p:ext uri="{BB962C8B-B14F-4D97-AF65-F5344CB8AC3E}">
        <p14:creationId xmlns:p14="http://schemas.microsoft.com/office/powerpoint/2010/main" val="1936291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95363"/>
            <a:ext cx="4003675" cy="2252662"/>
          </a:xfrm>
        </p:spPr>
      </p:sp>
      <p:sp>
        <p:nvSpPr>
          <p:cNvPr id="3" name="Notes Placeholder 2"/>
          <p:cNvSpPr>
            <a:spLocks noGrp="1"/>
          </p:cNvSpPr>
          <p:nvPr>
            <p:ph type="body" idx="1"/>
          </p:nvPr>
        </p:nvSpPr>
        <p:spPr/>
        <p:txBody>
          <a:bodyPr>
            <a:normAutofit/>
          </a:bodyPr>
          <a:lstStyle/>
          <a:p>
            <a:pPr marL="228600" lvl="4" indent="-114300">
              <a:spcAft>
                <a:spcPts val="1200"/>
              </a:spcAft>
            </a:pPr>
            <a:endParaRPr lang="en-US"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16</a:t>
            </a:fld>
            <a:endParaRPr lang="en-US" dirty="0"/>
          </a:p>
        </p:txBody>
      </p:sp>
    </p:spTree>
    <p:extLst>
      <p:ext uri="{BB962C8B-B14F-4D97-AF65-F5344CB8AC3E}">
        <p14:creationId xmlns:p14="http://schemas.microsoft.com/office/powerpoint/2010/main" val="2108268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EF10C8-FBEC-46D1-8FC2-AC3A971CBFB8}" type="slidenum">
              <a:rPr lang="en-US" smtClean="0"/>
              <a:t>17</a:t>
            </a:fld>
            <a:endParaRPr lang="en-US"/>
          </a:p>
        </p:txBody>
      </p:sp>
    </p:spTree>
    <p:extLst>
      <p:ext uri="{BB962C8B-B14F-4D97-AF65-F5344CB8AC3E}">
        <p14:creationId xmlns:p14="http://schemas.microsoft.com/office/powerpoint/2010/main" val="786607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95363"/>
            <a:ext cx="4003675" cy="2252662"/>
          </a:xfrm>
        </p:spPr>
      </p:sp>
      <p:sp>
        <p:nvSpPr>
          <p:cNvPr id="3" name="Notes Placeholder 2"/>
          <p:cNvSpPr>
            <a:spLocks noGrp="1"/>
          </p:cNvSpPr>
          <p:nvPr>
            <p:ph type="body" idx="1"/>
          </p:nvPr>
        </p:nvSpPr>
        <p:spPr/>
        <p:txBody>
          <a:bodyPr>
            <a:normAutofit/>
          </a:bodyPr>
          <a:lstStyle/>
          <a:p>
            <a:pPr lvl="2">
              <a:spcAft>
                <a:spcPts val="1400"/>
              </a:spcAft>
            </a:pPr>
            <a:endParaRPr lang="en-US" sz="13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EADE2E-E079-40C1-B840-D040524D5ACB}" type="slidenum">
              <a:rPr lang="en-US" smtClean="0"/>
              <a:pPr/>
              <a:t>18</a:t>
            </a:fld>
            <a:endParaRPr lang="en-US" dirty="0"/>
          </a:p>
        </p:txBody>
      </p:sp>
    </p:spTree>
    <p:extLst>
      <p:ext uri="{BB962C8B-B14F-4D97-AF65-F5344CB8AC3E}">
        <p14:creationId xmlns:p14="http://schemas.microsoft.com/office/powerpoint/2010/main" val="3632814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95363"/>
            <a:ext cx="4003675" cy="2252662"/>
          </a:xfrm>
        </p:spPr>
      </p:sp>
      <p:sp>
        <p:nvSpPr>
          <p:cNvPr id="3" name="Notes Placeholder 2"/>
          <p:cNvSpPr>
            <a:spLocks noGrp="1"/>
          </p:cNvSpPr>
          <p:nvPr>
            <p:ph type="body" idx="1"/>
          </p:nvPr>
        </p:nvSpPr>
        <p:spPr/>
        <p:txBody>
          <a:bodyPr>
            <a:normAutofit/>
          </a:bodyPr>
          <a:lstStyle/>
          <a:p>
            <a:pPr marL="228600" lvl="4" indent="-114300">
              <a:spcAft>
                <a:spcPts val="1200"/>
              </a:spcAft>
            </a:pPr>
            <a:endParaRPr lang="en-US" baseline="0"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19</a:t>
            </a:fld>
            <a:endParaRPr lang="en-US" dirty="0"/>
          </a:p>
        </p:txBody>
      </p:sp>
    </p:spTree>
    <p:extLst>
      <p:ext uri="{BB962C8B-B14F-4D97-AF65-F5344CB8AC3E}">
        <p14:creationId xmlns:p14="http://schemas.microsoft.com/office/powerpoint/2010/main" val="2745980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EF10C8-FBEC-46D1-8FC2-AC3A971CBFB8}" type="slidenum">
              <a:rPr lang="en-US" smtClean="0"/>
              <a:t>2</a:t>
            </a:fld>
            <a:endParaRPr lang="en-US"/>
          </a:p>
        </p:txBody>
      </p:sp>
    </p:spTree>
    <p:extLst>
      <p:ext uri="{BB962C8B-B14F-4D97-AF65-F5344CB8AC3E}">
        <p14:creationId xmlns:p14="http://schemas.microsoft.com/office/powerpoint/2010/main" val="202633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95363"/>
            <a:ext cx="4003675" cy="2252662"/>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20</a:t>
            </a:fld>
            <a:endParaRPr lang="en-US" dirty="0"/>
          </a:p>
        </p:txBody>
      </p:sp>
    </p:spTree>
    <p:extLst>
      <p:ext uri="{BB962C8B-B14F-4D97-AF65-F5344CB8AC3E}">
        <p14:creationId xmlns:p14="http://schemas.microsoft.com/office/powerpoint/2010/main" val="3631536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95363"/>
            <a:ext cx="4003675" cy="2252662"/>
          </a:xfrm>
        </p:spPr>
      </p:sp>
      <p:sp>
        <p:nvSpPr>
          <p:cNvPr id="3" name="Notes Placeholder 2"/>
          <p:cNvSpPr>
            <a:spLocks noGrp="1"/>
          </p:cNvSpPr>
          <p:nvPr>
            <p:ph type="body" idx="1"/>
          </p:nvPr>
        </p:nvSpPr>
        <p:spPr/>
        <p:txBody>
          <a:bodyPr/>
          <a:lstStyle/>
          <a:p>
            <a:pPr marL="457200" marR="0" lvl="2" indent="-114300" algn="l" defTabSz="914400" rtl="0" eaLnBrk="1" fontAlgn="auto" latinLnBrk="0" hangingPunct="1">
              <a:lnSpc>
                <a:spcPct val="100000"/>
              </a:lnSpc>
              <a:spcBef>
                <a:spcPts val="0"/>
              </a:spcBef>
              <a:spcAft>
                <a:spcPts val="1200"/>
              </a:spcAft>
              <a:buClrTx/>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21</a:t>
            </a:fld>
            <a:endParaRPr lang="en-US" dirty="0"/>
          </a:p>
        </p:txBody>
      </p:sp>
    </p:spTree>
    <p:extLst>
      <p:ext uri="{BB962C8B-B14F-4D97-AF65-F5344CB8AC3E}">
        <p14:creationId xmlns:p14="http://schemas.microsoft.com/office/powerpoint/2010/main" val="3177013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95363"/>
            <a:ext cx="4003675" cy="2252662"/>
          </a:xfrm>
        </p:spPr>
      </p:sp>
      <p:sp>
        <p:nvSpPr>
          <p:cNvPr id="3" name="Notes Placeholder 2"/>
          <p:cNvSpPr>
            <a:spLocks noGrp="1"/>
          </p:cNvSpPr>
          <p:nvPr>
            <p:ph type="body" idx="1"/>
          </p:nvPr>
        </p:nvSpPr>
        <p:spPr/>
        <p:txBody>
          <a:bodyPr/>
          <a:lstStyle/>
          <a:p>
            <a:pPr lvl="3"/>
            <a:endParaRPr lang="en-US"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22</a:t>
            </a:fld>
            <a:endParaRPr lang="en-US" dirty="0"/>
          </a:p>
        </p:txBody>
      </p:sp>
    </p:spTree>
    <p:extLst>
      <p:ext uri="{BB962C8B-B14F-4D97-AF65-F5344CB8AC3E}">
        <p14:creationId xmlns:p14="http://schemas.microsoft.com/office/powerpoint/2010/main" val="4233997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95363"/>
            <a:ext cx="4003675" cy="2252662"/>
          </a:xfrm>
        </p:spPr>
      </p:sp>
      <p:sp>
        <p:nvSpPr>
          <p:cNvPr id="3" name="Notes Placeholder 2"/>
          <p:cNvSpPr>
            <a:spLocks noGrp="1"/>
          </p:cNvSpPr>
          <p:nvPr>
            <p:ph type="body" idx="1"/>
          </p:nvPr>
        </p:nvSpPr>
        <p:spPr/>
        <p:txBody>
          <a:bodyPr>
            <a:normAutofit/>
          </a:bodyPr>
          <a:lstStyle/>
          <a:p>
            <a:pPr lvl="4"/>
            <a:endParaRPr lang="en-US" baseline="0"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23</a:t>
            </a:fld>
            <a:endParaRPr lang="en-US" dirty="0"/>
          </a:p>
        </p:txBody>
      </p:sp>
    </p:spTree>
    <p:extLst>
      <p:ext uri="{BB962C8B-B14F-4D97-AF65-F5344CB8AC3E}">
        <p14:creationId xmlns:p14="http://schemas.microsoft.com/office/powerpoint/2010/main" val="4281097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95363"/>
            <a:ext cx="4003675" cy="2252662"/>
          </a:xfrm>
        </p:spPr>
      </p:sp>
      <p:sp>
        <p:nvSpPr>
          <p:cNvPr id="3" name="Notes Placeholder 2"/>
          <p:cNvSpPr>
            <a:spLocks noGrp="1"/>
          </p:cNvSpPr>
          <p:nvPr>
            <p:ph type="body" idx="1"/>
          </p:nvPr>
        </p:nvSpPr>
        <p:spPr/>
        <p:txBody>
          <a:bodyPr>
            <a:normAutofit/>
          </a:bodyPr>
          <a:lstStyle/>
          <a:p>
            <a:pPr marL="1712912" lvl="4" indent="0">
              <a:spcAft>
                <a:spcPts val="1200"/>
              </a:spcAft>
              <a:buNone/>
            </a:pPr>
            <a:endParaRPr lang="en-US" baseline="0"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24</a:t>
            </a:fld>
            <a:endParaRPr lang="en-US" dirty="0"/>
          </a:p>
        </p:txBody>
      </p:sp>
    </p:spTree>
    <p:extLst>
      <p:ext uri="{BB962C8B-B14F-4D97-AF65-F5344CB8AC3E}">
        <p14:creationId xmlns:p14="http://schemas.microsoft.com/office/powerpoint/2010/main" val="330112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95363"/>
            <a:ext cx="4003675" cy="2252662"/>
          </a:xfrm>
        </p:spPr>
      </p:sp>
      <p:sp>
        <p:nvSpPr>
          <p:cNvPr id="3" name="Notes Placeholder 2"/>
          <p:cNvSpPr>
            <a:spLocks noGrp="1"/>
          </p:cNvSpPr>
          <p:nvPr>
            <p:ph type="body" idx="1"/>
          </p:nvPr>
        </p:nvSpPr>
        <p:spPr/>
        <p:txBody>
          <a:bodyPr>
            <a:normAutofit/>
          </a:bodyPr>
          <a:lstStyle/>
          <a:p>
            <a:pPr lvl="4">
              <a:spcAft>
                <a:spcPts val="600"/>
              </a:spcAft>
              <a:buSzPct val="80000"/>
              <a:defRPr/>
            </a:pPr>
            <a:endParaRPr lang="en-US" baseline="0"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25</a:t>
            </a:fld>
            <a:endParaRPr lang="en-US" dirty="0"/>
          </a:p>
        </p:txBody>
      </p:sp>
    </p:spTree>
    <p:extLst>
      <p:ext uri="{BB962C8B-B14F-4D97-AF65-F5344CB8AC3E}">
        <p14:creationId xmlns:p14="http://schemas.microsoft.com/office/powerpoint/2010/main" val="450097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95363"/>
            <a:ext cx="4003675" cy="2252662"/>
          </a:xfrm>
        </p:spPr>
      </p:sp>
      <p:sp>
        <p:nvSpPr>
          <p:cNvPr id="3" name="Notes Placeholder 2"/>
          <p:cNvSpPr>
            <a:spLocks noGrp="1"/>
          </p:cNvSpPr>
          <p:nvPr>
            <p:ph type="body" idx="1"/>
          </p:nvPr>
        </p:nvSpPr>
        <p:spPr/>
        <p:txBody>
          <a:bodyPr>
            <a:normAutofit/>
          </a:bodyPr>
          <a:lstStyle/>
          <a:p>
            <a:pPr lvl="2">
              <a:buSzPct val="80000"/>
              <a:defRPr/>
            </a:pPr>
            <a:endParaRPr lang="en-US"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26</a:t>
            </a:fld>
            <a:endParaRPr lang="en-US" dirty="0"/>
          </a:p>
        </p:txBody>
      </p:sp>
    </p:spTree>
    <p:extLst>
      <p:ext uri="{BB962C8B-B14F-4D97-AF65-F5344CB8AC3E}">
        <p14:creationId xmlns:p14="http://schemas.microsoft.com/office/powerpoint/2010/main" val="171632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EF10C8-FBEC-46D1-8FC2-AC3A971CBFB8}" type="slidenum">
              <a:rPr lang="en-US" smtClean="0"/>
              <a:t>3</a:t>
            </a:fld>
            <a:endParaRPr lang="en-US"/>
          </a:p>
        </p:txBody>
      </p:sp>
    </p:spTree>
    <p:extLst>
      <p:ext uri="{BB962C8B-B14F-4D97-AF65-F5344CB8AC3E}">
        <p14:creationId xmlns:p14="http://schemas.microsoft.com/office/powerpoint/2010/main" val="336655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0453EE-2B7C-45B9-A19C-2BB55A1DD61C}" type="slidenum">
              <a:rPr lang="en-US" smtClean="0"/>
              <a:pPr fontAlgn="base">
                <a:spcBef>
                  <a:spcPct val="0"/>
                </a:spcBef>
                <a:spcAft>
                  <a:spcPct val="0"/>
                </a:spcAft>
                <a:defRPr/>
              </a:pPr>
              <a:t>4</a:t>
            </a:fld>
            <a:endParaRPr lang="en-US" dirty="0"/>
          </a:p>
        </p:txBody>
      </p:sp>
      <p:sp>
        <p:nvSpPr>
          <p:cNvPr id="29699" name="Rectangle 2"/>
          <p:cNvSpPr>
            <a:spLocks noGrp="1" noRot="1" noChangeAspect="1" noChangeArrowheads="1" noTextEdit="1"/>
          </p:cNvSpPr>
          <p:nvPr>
            <p:ph type="sldImg"/>
          </p:nvPr>
        </p:nvSpPr>
        <p:spPr bwMode="auto">
          <a:xfrm>
            <a:off x="1465263" y="995363"/>
            <a:ext cx="4003675" cy="2252662"/>
          </a:xfrm>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marL="342900" lvl="2" indent="0">
              <a:spcBef>
                <a:spcPct val="0"/>
              </a:spcBef>
              <a:buNone/>
            </a:pPr>
            <a:endParaRPr lang="en-US" baseline="0" dirty="0"/>
          </a:p>
        </p:txBody>
      </p:sp>
    </p:spTree>
    <p:extLst>
      <p:ext uri="{BB962C8B-B14F-4D97-AF65-F5344CB8AC3E}">
        <p14:creationId xmlns:p14="http://schemas.microsoft.com/office/powerpoint/2010/main" val="2332244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fld id="{070453EE-2B7C-45B9-A19C-2BB55A1DD61C}" type="slidenum">
              <a:rPr lang="en-US" smtClean="0"/>
              <a:pPr/>
              <a:t>5</a:t>
            </a:fld>
            <a:endParaRPr lang="en-US" dirty="0"/>
          </a:p>
        </p:txBody>
      </p:sp>
      <p:sp>
        <p:nvSpPr>
          <p:cNvPr id="29700" name="Rectangle 3"/>
          <p:cNvSpPr>
            <a:spLocks noGrp="1" noChangeArrowheads="1"/>
          </p:cNvSpPr>
          <p:nvPr>
            <p:ph type="body" idx="1"/>
          </p:nvPr>
        </p:nvSpPr>
        <p:spPr/>
        <p:txBody>
          <a:bodyPr>
            <a:normAutofit/>
          </a:bodyPr>
          <a:lstStyle/>
          <a:p>
            <a:pPr marL="57150" lvl="1" indent="0" algn="ctr">
              <a:buNone/>
            </a:pPr>
            <a:endParaRPr lang="en-US" sz="900" dirty="0"/>
          </a:p>
        </p:txBody>
      </p:sp>
      <p:sp>
        <p:nvSpPr>
          <p:cNvPr id="7" name="Slide Image Placeholder 6"/>
          <p:cNvSpPr>
            <a:spLocks noGrp="1" noRot="1" noChangeAspect="1"/>
          </p:cNvSpPr>
          <p:nvPr>
            <p:ph type="sldImg"/>
          </p:nvPr>
        </p:nvSpPr>
        <p:spPr>
          <a:xfrm>
            <a:off x="1465263" y="995363"/>
            <a:ext cx="4003675" cy="2252662"/>
          </a:xfrm>
        </p:spPr>
      </p:sp>
    </p:spTree>
    <p:extLst>
      <p:ext uri="{BB962C8B-B14F-4D97-AF65-F5344CB8AC3E}">
        <p14:creationId xmlns:p14="http://schemas.microsoft.com/office/powerpoint/2010/main" val="3094383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0453EE-2B7C-45B9-A19C-2BB55A1DD61C}" type="slidenum">
              <a:rPr lang="en-US" smtClean="0"/>
              <a:pPr fontAlgn="base">
                <a:spcBef>
                  <a:spcPct val="0"/>
                </a:spcBef>
                <a:spcAft>
                  <a:spcPct val="0"/>
                </a:spcAft>
                <a:defRPr/>
              </a:pPr>
              <a:t>6</a:t>
            </a:fld>
            <a:endParaRPr lang="en-US" dirty="0"/>
          </a:p>
        </p:txBody>
      </p:sp>
      <p:sp>
        <p:nvSpPr>
          <p:cNvPr id="29699" name="Rectangle 2"/>
          <p:cNvSpPr>
            <a:spLocks noGrp="1" noRot="1" noChangeAspect="1" noChangeArrowheads="1" noTextEdit="1"/>
          </p:cNvSpPr>
          <p:nvPr>
            <p:ph type="sldImg"/>
          </p:nvPr>
        </p:nvSpPr>
        <p:spPr bwMode="auto">
          <a:xfrm>
            <a:off x="1465263" y="995363"/>
            <a:ext cx="4003675" cy="2252662"/>
          </a:xfrm>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lvl="2">
              <a:spcBef>
                <a:spcPct val="0"/>
              </a:spcBef>
            </a:pPr>
            <a:endParaRPr lang="en-US" baseline="0" dirty="0"/>
          </a:p>
        </p:txBody>
      </p:sp>
    </p:spTree>
    <p:extLst>
      <p:ext uri="{BB962C8B-B14F-4D97-AF65-F5344CB8AC3E}">
        <p14:creationId xmlns:p14="http://schemas.microsoft.com/office/powerpoint/2010/main" val="3340734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EF10C8-FBEC-46D1-8FC2-AC3A971CBFB8}" type="slidenum">
              <a:rPr lang="en-US" smtClean="0"/>
              <a:t>7</a:t>
            </a:fld>
            <a:endParaRPr lang="en-US"/>
          </a:p>
        </p:txBody>
      </p:sp>
    </p:spTree>
    <p:extLst>
      <p:ext uri="{BB962C8B-B14F-4D97-AF65-F5344CB8AC3E}">
        <p14:creationId xmlns:p14="http://schemas.microsoft.com/office/powerpoint/2010/main" val="170589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95363"/>
            <a:ext cx="4003675" cy="2252662"/>
          </a:xfrm>
        </p:spPr>
      </p:sp>
      <p:sp>
        <p:nvSpPr>
          <p:cNvPr id="3" name="Notes Placeholder 2"/>
          <p:cNvSpPr>
            <a:spLocks noGrp="1"/>
          </p:cNvSpPr>
          <p:nvPr>
            <p:ph type="body" idx="1"/>
          </p:nvPr>
        </p:nvSpPr>
        <p:spPr/>
        <p:txBody>
          <a:bodyPr>
            <a:normAutofit/>
          </a:bodyPr>
          <a:lstStyle/>
          <a:p>
            <a:pPr marL="342900" lvl="2" indent="0">
              <a:buNone/>
            </a:pPr>
            <a:endParaRPr lang="en-US" dirty="0"/>
          </a:p>
        </p:txBody>
      </p:sp>
      <p:sp>
        <p:nvSpPr>
          <p:cNvPr id="4" name="Slide Number Placeholder 3"/>
          <p:cNvSpPr>
            <a:spLocks noGrp="1"/>
          </p:cNvSpPr>
          <p:nvPr>
            <p:ph type="sldNum" sz="quarter" idx="10"/>
          </p:nvPr>
        </p:nvSpPr>
        <p:spPr/>
        <p:txBody>
          <a:bodyPr/>
          <a:lstStyle/>
          <a:p>
            <a:fld id="{11EADE2E-E079-40C1-B840-D040524D5ACB}" type="slidenum">
              <a:rPr lang="en-US" smtClean="0"/>
              <a:pPr/>
              <a:t>8</a:t>
            </a:fld>
            <a:endParaRPr lang="en-US" dirty="0"/>
          </a:p>
        </p:txBody>
      </p:sp>
    </p:spTree>
    <p:extLst>
      <p:ext uri="{BB962C8B-B14F-4D97-AF65-F5344CB8AC3E}">
        <p14:creationId xmlns:p14="http://schemas.microsoft.com/office/powerpoint/2010/main" val="1579020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EF10C8-FBEC-46D1-8FC2-AC3A971CBFB8}" type="slidenum">
              <a:rPr lang="en-US" smtClean="0"/>
              <a:t>9</a:t>
            </a:fld>
            <a:endParaRPr lang="en-US"/>
          </a:p>
        </p:txBody>
      </p:sp>
    </p:spTree>
    <p:extLst>
      <p:ext uri="{BB962C8B-B14F-4D97-AF65-F5344CB8AC3E}">
        <p14:creationId xmlns:p14="http://schemas.microsoft.com/office/powerpoint/2010/main" val="209042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3468"/>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54B13B-0AB0-4E23-A792-F04D05C6F672}"/>
              </a:ext>
            </a:extLst>
          </p:cNvPr>
          <p:cNvSpPr/>
          <p:nvPr userDrawn="1"/>
        </p:nvSpPr>
        <p:spPr>
          <a:xfrm>
            <a:off x="0" y="0"/>
            <a:ext cx="12192000" cy="1447800"/>
          </a:xfrm>
          <a:prstGeom prst="rect">
            <a:avLst/>
          </a:pr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cxnSp>
        <p:nvCxnSpPr>
          <p:cNvPr id="18" name="Straight Connector 17">
            <a:extLst>
              <a:ext uri="{FF2B5EF4-FFF2-40B4-BE49-F238E27FC236}">
                <a16:creationId xmlns:a16="http://schemas.microsoft.com/office/drawing/2014/main" id="{469B8941-D8EA-4A0A-9357-8B91F1E12D7F}"/>
              </a:ext>
            </a:extLst>
          </p:cNvPr>
          <p:cNvCxnSpPr/>
          <p:nvPr userDrawn="1"/>
        </p:nvCxnSpPr>
        <p:spPr>
          <a:xfrm>
            <a:off x="0" y="1447800"/>
            <a:ext cx="12192000" cy="0"/>
          </a:xfrm>
          <a:prstGeom prst="line">
            <a:avLst/>
          </a:prstGeom>
          <a:ln w="38100">
            <a:solidFill>
              <a:srgbClr val="FFFFFF">
                <a:alpha val="48000"/>
              </a:srgbClr>
            </a:solidFill>
          </a:ln>
        </p:spPr>
        <p:style>
          <a:lnRef idx="1">
            <a:schemeClr val="accent1"/>
          </a:lnRef>
          <a:fillRef idx="0">
            <a:schemeClr val="accent1"/>
          </a:fillRef>
          <a:effectRef idx="0">
            <a:schemeClr val="accent1"/>
          </a:effectRef>
          <a:fontRef idx="minor">
            <a:schemeClr val="tx1"/>
          </a:fontRef>
        </p:style>
      </p:cxnSp>
      <p:sp>
        <p:nvSpPr>
          <p:cNvPr id="19" name="TextBox 14">
            <a:extLst>
              <a:ext uri="{FF2B5EF4-FFF2-40B4-BE49-F238E27FC236}">
                <a16:creationId xmlns:a16="http://schemas.microsoft.com/office/drawing/2014/main" id="{D6481B51-2733-4236-90AF-8D3EA2EE1317}"/>
              </a:ext>
            </a:extLst>
          </p:cNvPr>
          <p:cNvSpPr>
            <a:spLocks noChangeArrowheads="1"/>
          </p:cNvSpPr>
          <p:nvPr userDrawn="1"/>
        </p:nvSpPr>
        <p:spPr bwMode="auto">
          <a:xfrm>
            <a:off x="1625600" y="2438401"/>
            <a:ext cx="8940800" cy="1842655"/>
          </a:xfrm>
          <a:prstGeom prst="roundRect">
            <a:avLst>
              <a:gd name="adj" fmla="val 6755"/>
            </a:avLst>
          </a:prstGeom>
          <a:solidFill>
            <a:schemeClr val="bg1"/>
          </a:solidFill>
          <a:ln w="69850">
            <a:solidFill>
              <a:srgbClr val="FFFFFF">
                <a:alpha val="47842"/>
              </a:srgbClr>
            </a:solidFill>
            <a:round/>
            <a:headEnd/>
            <a:tailEnd/>
          </a:ln>
        </p:spPr>
        <p:txBody>
          <a:bodyPr lIns="82058" tIns="41029" rIns="82058" bIns="41029"/>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2813" rtl="0" eaLnBrk="0" fontAlgn="base" latinLnBrk="0" hangingPunct="0">
              <a:lnSpc>
                <a:spcPct val="100000"/>
              </a:lnSpc>
              <a:spcBef>
                <a:spcPct val="0"/>
              </a:spcBef>
              <a:spcAft>
                <a:spcPts val="600"/>
              </a:spcAft>
              <a:buClrTx/>
              <a:buSzTx/>
              <a:buFontTx/>
              <a:buNone/>
              <a:tabLst/>
              <a:defRPr/>
            </a:pPr>
            <a:endParaRPr kumimoji="0" lang="en-GB" altLang="en-US" sz="3200" b="0" i="0" u="none" strike="noStrike" kern="1200" cap="none" spc="0" normalizeH="0" baseline="0" noProof="0" dirty="0">
              <a:ln>
                <a:noFill/>
              </a:ln>
              <a:solidFill>
                <a:srgbClr val="262626"/>
              </a:solidFill>
              <a:effectLst/>
              <a:uLnTx/>
              <a:uFillTx/>
              <a:latin typeface="Calibri" panose="020F0502020204030204" pitchFamily="34" charset="0"/>
              <a:ea typeface="+mn-ea"/>
              <a:cs typeface="+mn-cs"/>
            </a:endParaRPr>
          </a:p>
        </p:txBody>
      </p:sp>
      <p:sp>
        <p:nvSpPr>
          <p:cNvPr id="20" name="Title 1">
            <a:extLst>
              <a:ext uri="{FF2B5EF4-FFF2-40B4-BE49-F238E27FC236}">
                <a16:creationId xmlns:a16="http://schemas.microsoft.com/office/drawing/2014/main" id="{8FE6A1ED-719D-4B3C-9CB9-B124342BE31D}"/>
              </a:ext>
            </a:extLst>
          </p:cNvPr>
          <p:cNvSpPr>
            <a:spLocks noGrp="1"/>
          </p:cNvSpPr>
          <p:nvPr>
            <p:ph type="ctrTitle"/>
          </p:nvPr>
        </p:nvSpPr>
        <p:spPr>
          <a:xfrm>
            <a:off x="1625600" y="2699442"/>
            <a:ext cx="8940800" cy="1336023"/>
          </a:xfrm>
        </p:spPr>
        <p:txBody>
          <a:bodyPr/>
          <a:lstStyle>
            <a:lvl1pPr>
              <a:defRPr sz="2800" b="1">
                <a:solidFill>
                  <a:srgbClr val="00B0F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1" name="Rectangle 20">
            <a:extLst>
              <a:ext uri="{FF2B5EF4-FFF2-40B4-BE49-F238E27FC236}">
                <a16:creationId xmlns:a16="http://schemas.microsoft.com/office/drawing/2014/main" id="{64BE04D4-1A84-4B18-B1E2-E4E50CD2F9FD}"/>
              </a:ext>
            </a:extLst>
          </p:cNvPr>
          <p:cNvSpPr/>
          <p:nvPr userDrawn="1"/>
        </p:nvSpPr>
        <p:spPr>
          <a:xfrm>
            <a:off x="0" y="0"/>
            <a:ext cx="12192000" cy="1447800"/>
          </a:xfrm>
          <a:prstGeom prst="rect">
            <a:avLst/>
          </a:pr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cxnSp>
        <p:nvCxnSpPr>
          <p:cNvPr id="22" name="Straight Connector 21">
            <a:extLst>
              <a:ext uri="{FF2B5EF4-FFF2-40B4-BE49-F238E27FC236}">
                <a16:creationId xmlns:a16="http://schemas.microsoft.com/office/drawing/2014/main" id="{68D39F34-DB39-4288-83AF-DAAD246DEC1F}"/>
              </a:ext>
            </a:extLst>
          </p:cNvPr>
          <p:cNvCxnSpPr/>
          <p:nvPr userDrawn="1"/>
        </p:nvCxnSpPr>
        <p:spPr>
          <a:xfrm>
            <a:off x="0" y="1447800"/>
            <a:ext cx="12192000" cy="0"/>
          </a:xfrm>
          <a:prstGeom prst="line">
            <a:avLst/>
          </a:prstGeom>
          <a:ln w="38100">
            <a:solidFill>
              <a:srgbClr val="FFFFFF">
                <a:alpha val="48000"/>
              </a:srgb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0018B0A-56C4-4E2A-AD59-C85A23C33AAA}"/>
              </a:ext>
            </a:extLst>
          </p:cNvPr>
          <p:cNvSpPr txBox="1">
            <a:spLocks noChangeArrowheads="1"/>
          </p:cNvSpPr>
          <p:nvPr userDrawn="1"/>
        </p:nvSpPr>
        <p:spPr bwMode="auto">
          <a:xfrm>
            <a:off x="1750568" y="379413"/>
            <a:ext cx="99811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CYBERPATRIOT </a:t>
            </a:r>
            <a:endParaRPr kumimoji="0" lang="en-GB" alt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4" name="Picture 23">
            <a:extLst>
              <a:ext uri="{FF2B5EF4-FFF2-40B4-BE49-F238E27FC236}">
                <a16:creationId xmlns:a16="http://schemas.microsoft.com/office/drawing/2014/main" id="{2591F54F-FA96-4C50-9A98-1D98F76B8358}"/>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54456" y="125754"/>
            <a:ext cx="1167452" cy="1167452"/>
          </a:xfrm>
          <a:prstGeom prst="rect">
            <a:avLst/>
          </a:prstGeom>
        </p:spPr>
      </p:pic>
      <p:sp>
        <p:nvSpPr>
          <p:cNvPr id="25" name="TextBox 24">
            <a:extLst>
              <a:ext uri="{FF2B5EF4-FFF2-40B4-BE49-F238E27FC236}">
                <a16:creationId xmlns:a16="http://schemas.microsoft.com/office/drawing/2014/main" id="{978F4AC8-3E34-41A3-A12F-4EA3C024DA56}"/>
              </a:ext>
            </a:extLst>
          </p:cNvPr>
          <p:cNvSpPr txBox="1"/>
          <p:nvPr userDrawn="1"/>
        </p:nvSpPr>
        <p:spPr>
          <a:xfrm>
            <a:off x="6153912" y="417499"/>
            <a:ext cx="5961888"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THE AIR FORCE ASSOCIATION’S</a:t>
            </a:r>
            <a:b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br>
            <a: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NATIONAL YOUTH CYBER EDUCATION PROGRAM</a:t>
            </a:r>
            <a:endParaRPr kumimoji="0" lang="en-GB"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26" name="Straight Connector 25">
            <a:extLst>
              <a:ext uri="{FF2B5EF4-FFF2-40B4-BE49-F238E27FC236}">
                <a16:creationId xmlns:a16="http://schemas.microsoft.com/office/drawing/2014/main" id="{EEE6FF42-4E76-4B94-963E-E0B5152CC598}"/>
              </a:ext>
            </a:extLst>
          </p:cNvPr>
          <p:cNvCxnSpPr/>
          <p:nvPr userDrawn="1"/>
        </p:nvCxnSpPr>
        <p:spPr>
          <a:xfrm>
            <a:off x="6035040" y="356616"/>
            <a:ext cx="0" cy="7955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940C234-4D60-4BAA-A509-B709E98C3FC6}"/>
              </a:ext>
            </a:extLst>
          </p:cNvPr>
          <p:cNvSpPr txBox="1">
            <a:spLocks noChangeArrowheads="1"/>
          </p:cNvSpPr>
          <p:nvPr userDrawn="1"/>
        </p:nvSpPr>
        <p:spPr bwMode="auto">
          <a:xfrm>
            <a:off x="7258229" y="6426244"/>
            <a:ext cx="42423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program of the Air Force Association</a:t>
            </a:r>
          </a:p>
        </p:txBody>
      </p:sp>
      <p:pic>
        <p:nvPicPr>
          <p:cNvPr id="28" name="Picture 27">
            <a:extLst>
              <a:ext uri="{FF2B5EF4-FFF2-40B4-BE49-F238E27FC236}">
                <a16:creationId xmlns:a16="http://schemas.microsoft.com/office/drawing/2014/main" id="{CE42EC57-406F-4702-9821-0A5F2F0CFA0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1520157" y="6411312"/>
            <a:ext cx="291069" cy="292744"/>
          </a:xfrm>
          <a:prstGeom prst="rect">
            <a:avLst/>
          </a:prstGeom>
        </p:spPr>
      </p:pic>
      <p:sp>
        <p:nvSpPr>
          <p:cNvPr id="29" name="TextBox 28">
            <a:extLst>
              <a:ext uri="{FF2B5EF4-FFF2-40B4-BE49-F238E27FC236}">
                <a16:creationId xmlns:a16="http://schemas.microsoft.com/office/drawing/2014/main" id="{A17C4E0B-B865-4360-9B6D-B1B2371AF09E}"/>
              </a:ext>
            </a:extLst>
          </p:cNvPr>
          <p:cNvSpPr txBox="1">
            <a:spLocks noChangeArrowheads="1"/>
          </p:cNvSpPr>
          <p:nvPr userDrawn="1"/>
        </p:nvSpPr>
        <p:spPr bwMode="auto">
          <a:xfrm>
            <a:off x="448734" y="6403000"/>
            <a:ext cx="284882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www.uscyberpatriot.org</a:t>
            </a:r>
          </a:p>
        </p:txBody>
      </p:sp>
    </p:spTree>
    <p:extLst>
      <p:ext uri="{BB962C8B-B14F-4D97-AF65-F5344CB8AC3E}">
        <p14:creationId xmlns:p14="http://schemas.microsoft.com/office/powerpoint/2010/main" val="9659669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dirty="0"/>
          </a:p>
        </p:txBody>
      </p:sp>
      <p:sp>
        <p:nvSpPr>
          <p:cNvPr id="6"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6973CCD2-0B84-4A13-B00D-8C6716469711}" type="slidenum">
              <a:rPr lang="en-US" altLang="en-US" smtClean="0"/>
              <a:pPr defTabSz="914400"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10651827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dirty="0"/>
          </a:p>
        </p:txBody>
      </p:sp>
      <p:sp>
        <p:nvSpPr>
          <p:cNvPr id="5"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DCF0641C-6700-49EB-9620-8D4A99C44818}" type="slidenum">
              <a:rPr lang="en-US" altLang="en-US" smtClean="0"/>
              <a:pPr defTabSz="914400"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9399433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dirty="0"/>
          </a:p>
        </p:txBody>
      </p:sp>
      <p:sp>
        <p:nvSpPr>
          <p:cNvPr id="5"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2CF3DE33-ACD2-4C31-A559-A7AAF040C8B6}" type="slidenum">
              <a:rPr lang="en-US" altLang="en-US" smtClean="0"/>
              <a:pPr defTabSz="914400"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10873591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914400"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defRPr/>
            </a:pPr>
            <a:fld id="{B5C8ED9A-1A6B-4D08-BEDE-3B2114E4B72F}"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07339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gradFill rotWithShape="0">
          <a:gsLst>
            <a:gs pos="0">
              <a:srgbClr val="B2B2B2"/>
            </a:gs>
            <a:gs pos="62000">
              <a:srgbClr val="A1A1A1"/>
            </a:gs>
            <a:gs pos="100000">
              <a:srgbClr val="808080"/>
            </a:gs>
          </a:gsLst>
          <a:lin ang="16200000"/>
        </a:gra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F044AC0-32A5-42E6-B4A0-4C4310D69373}"/>
              </a:ext>
            </a:extLst>
          </p:cNvPr>
          <p:cNvSpPr txBox="1">
            <a:spLocks noChangeArrowheads="1"/>
          </p:cNvSpPr>
          <p:nvPr userDrawn="1"/>
        </p:nvSpPr>
        <p:spPr bwMode="auto">
          <a:xfrm>
            <a:off x="7258229" y="6426244"/>
            <a:ext cx="42423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program of the Air Force Association</a:t>
            </a:r>
          </a:p>
        </p:txBody>
      </p:sp>
      <p:pic>
        <p:nvPicPr>
          <p:cNvPr id="21" name="Picture 20">
            <a:extLst>
              <a:ext uri="{FF2B5EF4-FFF2-40B4-BE49-F238E27FC236}">
                <a16:creationId xmlns:a16="http://schemas.microsoft.com/office/drawing/2014/main" id="{BE547126-8B2E-47CE-A22C-33DDB9A9676D}"/>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520157" y="6411312"/>
            <a:ext cx="291069" cy="292744"/>
          </a:xfrm>
          <a:prstGeom prst="rect">
            <a:avLst/>
          </a:prstGeom>
        </p:spPr>
      </p:pic>
      <p:sp>
        <p:nvSpPr>
          <p:cNvPr id="22" name="TextBox 21">
            <a:extLst>
              <a:ext uri="{FF2B5EF4-FFF2-40B4-BE49-F238E27FC236}">
                <a16:creationId xmlns:a16="http://schemas.microsoft.com/office/drawing/2014/main" id="{3245DF87-4171-4113-9494-F3A76A7DDF01}"/>
              </a:ext>
            </a:extLst>
          </p:cNvPr>
          <p:cNvSpPr txBox="1">
            <a:spLocks noChangeArrowheads="1"/>
          </p:cNvSpPr>
          <p:nvPr userDrawn="1"/>
        </p:nvSpPr>
        <p:spPr bwMode="auto">
          <a:xfrm>
            <a:off x="448734" y="6403000"/>
            <a:ext cx="284882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www.uscyberpatriot.org</a:t>
            </a:r>
          </a:p>
        </p:txBody>
      </p:sp>
      <p:sp>
        <p:nvSpPr>
          <p:cNvPr id="23" name="TextBox 14">
            <a:extLst>
              <a:ext uri="{FF2B5EF4-FFF2-40B4-BE49-F238E27FC236}">
                <a16:creationId xmlns:a16="http://schemas.microsoft.com/office/drawing/2014/main" id="{04751705-65A2-40DC-978F-0EA22CDB411C}"/>
              </a:ext>
            </a:extLst>
          </p:cNvPr>
          <p:cNvSpPr>
            <a:spLocks noChangeArrowheads="1"/>
          </p:cNvSpPr>
          <p:nvPr userDrawn="1"/>
        </p:nvSpPr>
        <p:spPr bwMode="auto">
          <a:xfrm>
            <a:off x="1625600" y="2438401"/>
            <a:ext cx="8940800" cy="1843043"/>
          </a:xfrm>
          <a:prstGeom prst="roundRect">
            <a:avLst>
              <a:gd name="adj" fmla="val 6755"/>
            </a:avLst>
          </a:prstGeom>
          <a:solidFill>
            <a:schemeClr val="bg1"/>
          </a:solidFill>
          <a:ln w="69850">
            <a:solidFill>
              <a:srgbClr val="FFFFFF">
                <a:alpha val="47842"/>
              </a:srgbClr>
            </a:solidFill>
            <a:round/>
            <a:headEnd/>
            <a:tailEnd/>
          </a:ln>
        </p:spPr>
        <p:txBody>
          <a:bodyPr lIns="82058" tIns="41029" rIns="82058" bIns="41029"/>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2813" rtl="0" eaLnBrk="0" fontAlgn="base" latinLnBrk="0" hangingPunct="0">
              <a:lnSpc>
                <a:spcPct val="100000"/>
              </a:lnSpc>
              <a:spcBef>
                <a:spcPct val="0"/>
              </a:spcBef>
              <a:spcAft>
                <a:spcPts val="600"/>
              </a:spcAft>
              <a:buClrTx/>
              <a:buSzTx/>
              <a:buFontTx/>
              <a:buNone/>
              <a:tabLst/>
              <a:defRPr/>
            </a:pPr>
            <a:endParaRPr kumimoji="0" lang="en-GB" altLang="en-US" sz="3200" b="0" i="0" u="none" strike="noStrike" kern="1200" cap="none" spc="0" normalizeH="0" baseline="0" noProof="0" dirty="0">
              <a:ln>
                <a:noFill/>
              </a:ln>
              <a:solidFill>
                <a:srgbClr val="262626"/>
              </a:solidFill>
              <a:effectLst/>
              <a:uLnTx/>
              <a:uFillTx/>
              <a:latin typeface="Calibri" panose="020F0502020204030204" pitchFamily="34" charset="0"/>
              <a:ea typeface="+mn-ea"/>
              <a:cs typeface="+mn-cs"/>
            </a:endParaRPr>
          </a:p>
        </p:txBody>
      </p:sp>
      <p:sp>
        <p:nvSpPr>
          <p:cNvPr id="24" name="Title 1">
            <a:extLst>
              <a:ext uri="{FF2B5EF4-FFF2-40B4-BE49-F238E27FC236}">
                <a16:creationId xmlns:a16="http://schemas.microsoft.com/office/drawing/2014/main" id="{EE242B5F-6D33-420F-BAED-A19AB51FC310}"/>
              </a:ext>
            </a:extLst>
          </p:cNvPr>
          <p:cNvSpPr>
            <a:spLocks noGrp="1"/>
          </p:cNvSpPr>
          <p:nvPr>
            <p:ph type="ctrTitle"/>
          </p:nvPr>
        </p:nvSpPr>
        <p:spPr>
          <a:xfrm>
            <a:off x="1625600" y="2800351"/>
            <a:ext cx="8940800" cy="1177407"/>
          </a:xfrm>
        </p:spPr>
        <p:txBody>
          <a:bodyPr/>
          <a:lstStyle>
            <a:lvl1pPr>
              <a:defRPr sz="2800" b="1">
                <a:solidFill>
                  <a:srgbClr val="00B0F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5" name="Rectangle 24">
            <a:extLst>
              <a:ext uri="{FF2B5EF4-FFF2-40B4-BE49-F238E27FC236}">
                <a16:creationId xmlns:a16="http://schemas.microsoft.com/office/drawing/2014/main" id="{1F3ACDBD-554B-4BFC-B38A-2E0D1F99A92A}"/>
              </a:ext>
            </a:extLst>
          </p:cNvPr>
          <p:cNvSpPr/>
          <p:nvPr userDrawn="1"/>
        </p:nvSpPr>
        <p:spPr>
          <a:xfrm>
            <a:off x="0" y="0"/>
            <a:ext cx="12192000" cy="1447800"/>
          </a:xfrm>
          <a:prstGeom prst="rect">
            <a:avLst/>
          </a:pr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cxnSp>
        <p:nvCxnSpPr>
          <p:cNvPr id="26" name="Straight Connector 25">
            <a:extLst>
              <a:ext uri="{FF2B5EF4-FFF2-40B4-BE49-F238E27FC236}">
                <a16:creationId xmlns:a16="http://schemas.microsoft.com/office/drawing/2014/main" id="{0B0A4961-CC8F-4476-8AC7-D7FC0613D00D}"/>
              </a:ext>
            </a:extLst>
          </p:cNvPr>
          <p:cNvCxnSpPr/>
          <p:nvPr userDrawn="1"/>
        </p:nvCxnSpPr>
        <p:spPr>
          <a:xfrm>
            <a:off x="0" y="1447800"/>
            <a:ext cx="12192000" cy="0"/>
          </a:xfrm>
          <a:prstGeom prst="line">
            <a:avLst/>
          </a:prstGeom>
          <a:ln w="38100">
            <a:solidFill>
              <a:srgbClr val="FFFFFF">
                <a:alpha val="48000"/>
              </a:srgb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3022123-9079-4A28-9C02-7C0A68FE868F}"/>
              </a:ext>
            </a:extLst>
          </p:cNvPr>
          <p:cNvSpPr txBox="1">
            <a:spLocks noChangeArrowheads="1"/>
          </p:cNvSpPr>
          <p:nvPr userDrawn="1"/>
        </p:nvSpPr>
        <p:spPr bwMode="auto">
          <a:xfrm>
            <a:off x="1750568" y="379413"/>
            <a:ext cx="41847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CYBERPATRIOT </a:t>
            </a:r>
            <a:endParaRPr kumimoji="0" lang="en-GB" alt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8" name="Picture 27">
            <a:extLst>
              <a:ext uri="{FF2B5EF4-FFF2-40B4-BE49-F238E27FC236}">
                <a16:creationId xmlns:a16="http://schemas.microsoft.com/office/drawing/2014/main" id="{CEBDE1BB-1743-4276-BD21-E3CACED7C5B2}"/>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54456" y="125754"/>
            <a:ext cx="1167452" cy="1167452"/>
          </a:xfrm>
          <a:prstGeom prst="rect">
            <a:avLst/>
          </a:prstGeom>
        </p:spPr>
      </p:pic>
      <p:sp>
        <p:nvSpPr>
          <p:cNvPr id="29" name="TextBox 28">
            <a:extLst>
              <a:ext uri="{FF2B5EF4-FFF2-40B4-BE49-F238E27FC236}">
                <a16:creationId xmlns:a16="http://schemas.microsoft.com/office/drawing/2014/main" id="{C6C8C96A-DDB2-424C-B290-8C95FA996E5E}"/>
              </a:ext>
            </a:extLst>
          </p:cNvPr>
          <p:cNvSpPr txBox="1"/>
          <p:nvPr userDrawn="1"/>
        </p:nvSpPr>
        <p:spPr>
          <a:xfrm>
            <a:off x="6153912" y="417499"/>
            <a:ext cx="5961888"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THE AIR FORCE ASSOCIATION’S</a:t>
            </a:r>
            <a:b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br>
            <a: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NATIONAL YOUTH CYBER EDUCATION PROGRAM</a:t>
            </a:r>
            <a:endParaRPr kumimoji="0" lang="en-GB"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30" name="Straight Connector 29">
            <a:extLst>
              <a:ext uri="{FF2B5EF4-FFF2-40B4-BE49-F238E27FC236}">
                <a16:creationId xmlns:a16="http://schemas.microsoft.com/office/drawing/2014/main" id="{D95321BF-3268-4AB7-ACD6-800611CA3094}"/>
              </a:ext>
            </a:extLst>
          </p:cNvPr>
          <p:cNvCxnSpPr/>
          <p:nvPr userDrawn="1"/>
        </p:nvCxnSpPr>
        <p:spPr>
          <a:xfrm>
            <a:off x="6035040" y="356616"/>
            <a:ext cx="0" cy="7955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0909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
            <a:ext cx="12192000" cy="1096963"/>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3468"/>
              </a:solidFill>
              <a:effectLst/>
              <a:uLnTx/>
              <a:uFillTx/>
              <a:latin typeface="Calibri" panose="020F0502020204030204" pitchFamily="34" charset="0"/>
              <a:ea typeface="+mn-ea"/>
              <a:cs typeface="+mn-cs"/>
            </a:endParaRPr>
          </a:p>
        </p:txBody>
      </p:sp>
      <p:cxnSp>
        <p:nvCxnSpPr>
          <p:cNvPr id="5" name="Straight Connector 4"/>
          <p:cNvCxnSpPr/>
          <p:nvPr userDrawn="1"/>
        </p:nvCxnSpPr>
        <p:spPr>
          <a:xfrm>
            <a:off x="0" y="1077913"/>
            <a:ext cx="12192000" cy="0"/>
          </a:xfrm>
          <a:prstGeom prst="line">
            <a:avLst/>
          </a:prstGeom>
          <a:ln w="57150">
            <a:solidFill>
              <a:schemeClr val="bg1">
                <a:alpha val="44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53593" y="231653"/>
            <a:ext cx="9783777" cy="578802"/>
          </a:xfrm>
        </p:spPr>
        <p:txBody>
          <a:bodyPr/>
          <a:lstStyle>
            <a:lvl1pPr algn="l">
              <a:defRPr sz="34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731520" y="1509623"/>
            <a:ext cx="10728960" cy="4633793"/>
          </a:xfrm>
        </p:spPr>
        <p:txBody>
          <a:bodyPr/>
          <a:lstStyle>
            <a:lvl1pPr marL="228600" indent="-228600">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a:extLst>
              <a:ext uri="{FF2B5EF4-FFF2-40B4-BE49-F238E27FC236}">
                <a16:creationId xmlns:a16="http://schemas.microsoft.com/office/drawing/2014/main" id="{518C219D-7D4E-4DE2-B7CA-2D5124E83D28}"/>
              </a:ext>
            </a:extLst>
          </p:cNvPr>
          <p:cNvSpPr txBox="1">
            <a:spLocks noChangeArrowheads="1"/>
          </p:cNvSpPr>
          <p:nvPr userDrawn="1"/>
        </p:nvSpPr>
        <p:spPr bwMode="auto">
          <a:xfrm>
            <a:off x="352259" y="6437376"/>
            <a:ext cx="41740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1"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 Air Force Association</a:t>
            </a:r>
          </a:p>
        </p:txBody>
      </p:sp>
      <p:sp>
        <p:nvSpPr>
          <p:cNvPr id="18" name="Slide Number Placeholder 5">
            <a:extLst>
              <a:ext uri="{FF2B5EF4-FFF2-40B4-BE49-F238E27FC236}">
                <a16:creationId xmlns:a16="http://schemas.microsoft.com/office/drawing/2014/main" id="{7FAFBD62-41F3-4AA8-A488-9111E2272826}"/>
              </a:ext>
            </a:extLst>
          </p:cNvPr>
          <p:cNvSpPr>
            <a:spLocks noGrp="1"/>
          </p:cNvSpPr>
          <p:nvPr>
            <p:ph type="sldNum" sz="quarter" idx="10"/>
          </p:nvPr>
        </p:nvSpPr>
        <p:spPr>
          <a:xfrm>
            <a:off x="11265428" y="6338948"/>
            <a:ext cx="678004" cy="365125"/>
          </a:xfrm>
        </p:spPr>
        <p:txBody>
          <a:bodyPr/>
          <a:lstStyle>
            <a:lvl1pPr algn="ctr">
              <a:defRPr sz="1000" b="0">
                <a:solidFill>
                  <a:schemeClr val="bg1">
                    <a:lumMod val="50000"/>
                  </a:schemeClr>
                </a:solidFill>
                <a:latin typeface="Arial" panose="020B0604020202020204" pitchFamily="34" charset="0"/>
                <a:cs typeface="Arial" panose="020B0604020202020204" pitchFamily="34" charset="0"/>
              </a:defRPr>
            </a:lvl1pPr>
          </a:lstStyle>
          <a:p>
            <a:fld id="{58B47EDC-70F1-447E-86E6-DFEA746573BF}" type="slidenum">
              <a:rPr lang="en-US" altLang="en-US" smtClean="0"/>
              <a:pPr/>
              <a:t>‹#›</a:t>
            </a:fld>
            <a:endParaRPr lang="en-US" altLang="en-US" dirty="0"/>
          </a:p>
        </p:txBody>
      </p:sp>
    </p:spTree>
    <p:extLst>
      <p:ext uri="{BB962C8B-B14F-4D97-AF65-F5344CB8AC3E}">
        <p14:creationId xmlns:p14="http://schemas.microsoft.com/office/powerpoint/2010/main" val="17265557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dirty="0"/>
          </a:p>
        </p:txBody>
      </p:sp>
      <p:sp>
        <p:nvSpPr>
          <p:cNvPr id="5"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01B1A7A8-CDE3-42F1-8A6C-4B964FBB0E40}" type="slidenum">
              <a:rPr lang="en-US" altLang="en-US" smtClean="0"/>
              <a:pPr defTabSz="914400"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244371445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dirty="0"/>
          </a:p>
        </p:txBody>
      </p:sp>
      <p:sp>
        <p:nvSpPr>
          <p:cNvPr id="6"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6B420F23-6CD2-4079-BB30-9FE494229382}" type="slidenum">
              <a:rPr lang="en-US" altLang="en-US" smtClean="0"/>
              <a:pPr defTabSz="914400"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25026713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dirty="0"/>
          </a:p>
        </p:txBody>
      </p:sp>
      <p:sp>
        <p:nvSpPr>
          <p:cNvPr id="8"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7A5634FB-DAB3-4A29-AD68-134257F14A1C}" type="slidenum">
              <a:rPr lang="en-US" altLang="en-US" smtClean="0"/>
              <a:pPr defTabSz="914400"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3824926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dirty="0"/>
          </a:p>
        </p:txBody>
      </p:sp>
      <p:sp>
        <p:nvSpPr>
          <p:cNvPr id="4"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dirty="0"/>
          </a:p>
        </p:txBody>
      </p:sp>
      <p:sp>
        <p:nvSpPr>
          <p:cNvPr id="5"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FB9782E5-ACA4-4D15-B3D8-500A238BD417}" type="slidenum">
              <a:rPr lang="en-US" altLang="en-US" smtClean="0"/>
              <a:pPr defTabSz="914400"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12376987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dirty="0"/>
          </a:p>
        </p:txBody>
      </p:sp>
      <p:sp>
        <p:nvSpPr>
          <p:cNvPr id="3"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dirty="0"/>
          </a:p>
        </p:txBody>
      </p:sp>
      <p:sp>
        <p:nvSpPr>
          <p:cNvPr id="4"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C0103335-84F7-4DDE-BAD8-5EAA68F75C1D}" type="slidenum">
              <a:rPr lang="en-US" altLang="en-US" smtClean="0"/>
              <a:pPr defTabSz="914400"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2536407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914400" fontAlgn="base">
              <a:spcBef>
                <a:spcPct val="0"/>
              </a:spcBef>
              <a:spcAft>
                <a:spcPct val="0"/>
              </a:spcAft>
              <a:defRPr/>
            </a:pPr>
            <a:endParaRPr lang="en-US" altLang="en-US" dirty="0"/>
          </a:p>
        </p:txBody>
      </p:sp>
      <p:sp>
        <p:nvSpPr>
          <p:cNvPr id="6"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defTabSz="914400" fontAlgn="base">
              <a:spcBef>
                <a:spcPct val="0"/>
              </a:spcBef>
              <a:spcAft>
                <a:spcPct val="0"/>
              </a:spcAft>
              <a:defRPr/>
            </a:pPr>
            <a:fld id="{B51F2012-6616-4294-972B-0802332FAE39}" type="slidenum">
              <a:rPr lang="en-US" altLang="en-US" smtClean="0"/>
              <a:pPr defTabSz="914400"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28784670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defTabSz="914400" fontAlgn="base">
              <a:spcBef>
                <a:spcPct val="0"/>
              </a:spcBef>
              <a:spcAft>
                <a:spcPct val="0"/>
              </a:spcAft>
              <a:defRPr/>
            </a:pPr>
            <a:endParaRPr lang="en-US" alt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defTabSz="914400" fontAlgn="base">
              <a:spcBef>
                <a:spcPct val="0"/>
              </a:spcBef>
              <a:spcAft>
                <a:spcPct val="0"/>
              </a:spcAft>
              <a:defRPr/>
            </a:pPr>
            <a:endParaRPr lang="en-US" alt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defTabSz="914400" fontAlgn="base">
              <a:spcBef>
                <a:spcPct val="0"/>
              </a:spcBef>
              <a:spcAft>
                <a:spcPct val="0"/>
              </a:spcAft>
              <a:defRPr/>
            </a:pPr>
            <a:fld id="{385597BB-8BDB-4775-B666-9E4B0F3A5805}" type="slidenum">
              <a:rPr lang="en-US" altLang="en-US" smtClean="0"/>
              <a:pPr defTabSz="914400" fontAlgn="base">
                <a:spcBef>
                  <a:spcPct val="0"/>
                </a:spcBef>
                <a:spcAft>
                  <a:spcPct val="0"/>
                </a:spcAft>
                <a:defRPr/>
              </a:pPr>
              <a:t>‹#›</a:t>
            </a:fld>
            <a:endParaRPr lang="en-US" altLang="en-US" dirty="0"/>
          </a:p>
        </p:txBody>
      </p:sp>
    </p:spTree>
    <p:extLst>
      <p:ext uri="{BB962C8B-B14F-4D97-AF65-F5344CB8AC3E}">
        <p14:creationId xmlns:p14="http://schemas.microsoft.com/office/powerpoint/2010/main" val="3817749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www.cyberciti.biz/faq/authentication-vs-authorization/" TargetMode="External"/><Relationship Id="rId4" Type="http://schemas.openxmlformats.org/officeDocument/2006/relationships/hyperlink" Target="http://eswalls.com/wp-content/uploads/2014/01/i-am-root.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hyperlink" Target="https://help.ubuntu.com/community/InstallingSoftwar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i.stack.imgur.com/2hBJf.pn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www.computerhope.com/issues/ch000619.htm"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help.ubuntu.com/community/UsingTheTermina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ubuntu-manual.org/" TargetMode="External"/><Relationship Id="rId5" Type="http://schemas.openxmlformats.org/officeDocument/2006/relationships/hyperlink" Target="http://manpages.ubuntu.com/" TargetMode="External"/><Relationship Id="rId4" Type="http://schemas.openxmlformats.org/officeDocument/2006/relationships/hyperlink" Target="http://ryanstutorials.net/linuxtutoria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linfo.org/cat.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unixmen.com/why-do-super-computers-use-linu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techland.time.com/2012/06/19/what-exactly-is-a-supercomputer/" TargetMode="External"/><Relationship Id="rId5" Type="http://schemas.openxmlformats.org/officeDocument/2006/relationships/hyperlink" Target="http://www.linuxfederation.com/linux-everywhere/" TargetMode="External"/><Relationship Id="rId4" Type="http://schemas.openxmlformats.org/officeDocument/2006/relationships/hyperlink" Target="http://scienceblogs.com/gregladen/category/technology/linu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help.ubuntu.com/8.04/serverguide/C/user-management.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www.redhat.com/" TargetMode="External"/><Relationship Id="rId3" Type="http://schemas.openxmlformats.org/officeDocument/2006/relationships/hyperlink" Target="https://fedoraproject.org/" TargetMode="External"/><Relationship Id="rId7" Type="http://schemas.openxmlformats.org/officeDocument/2006/relationships/image" Target="../media/image6.jpeg"/><Relationship Id="rId12" Type="http://schemas.openxmlformats.org/officeDocument/2006/relationships/hyperlink" Target="http://www.sitepoint.com/unix-style-operating-system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linuxmint.com/" TargetMode="External"/><Relationship Id="rId11" Type="http://schemas.openxmlformats.org/officeDocument/2006/relationships/hyperlink" Target="http://distrowatch.com/dwres.php?resource=major" TargetMode="External"/><Relationship Id="rId5" Type="http://schemas.openxmlformats.org/officeDocument/2006/relationships/image" Target="../media/image5.png"/><Relationship Id="rId10" Type="http://schemas.openxmlformats.org/officeDocument/2006/relationships/hyperlink" Target="http://www.ubuntu.com/" TargetMode="External"/><Relationship Id="rId4" Type="http://schemas.openxmlformats.org/officeDocument/2006/relationships/image" Target="../media/image4.jpe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news.softpedia.com/newsImage/How-To-Install-KDE-4-1-On-Ubuntu-8-04-2.jpg/" TargetMode="External"/><Relationship Id="rId5" Type="http://schemas.openxmlformats.org/officeDocument/2006/relationships/hyperlink" Target="https://tekdrops.files.wordpress.com/2012/06/unity.jpeg"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hyperlink" Target="http://blog.computerlagoon.com/2013/04/07/similarities-of-windows-and-linux/" TargetMode="External"/><Relationship Id="rId3" Type="http://schemas.openxmlformats.org/officeDocument/2006/relationships/image" Target="../media/image10.png"/><Relationship Id="rId7" Type="http://schemas.openxmlformats.org/officeDocument/2006/relationships/hyperlink" Target="https://help.ubuntu.com/community/ServerFaq"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es.libreoffice.org/assets/Uploads/EN-Project_images/4.0NewFeatures/Writer/Comment-text-range.png?r=45758" TargetMode="External"/><Relationship Id="rId5" Type="http://schemas.openxmlformats.org/officeDocument/2006/relationships/image" Target="../media/image11.png"/><Relationship Id="rId4" Type="http://schemas.openxmlformats.org/officeDocument/2006/relationships/hyperlink" Target="http://commons.wikimedia.org/wiki/File:Mozilla_thunderbird_empty_screenshot.pn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2699442"/>
            <a:ext cx="8940800" cy="1336023"/>
          </a:xfrm>
        </p:spPr>
        <p:txBody>
          <a:bodyPr/>
          <a:lstStyle/>
          <a:p>
            <a:r>
              <a:rPr lang="en-US" dirty="0"/>
              <a:t>UNIT 9</a:t>
            </a:r>
            <a:br>
              <a:rPr lang="en-US" dirty="0"/>
            </a:br>
            <a:r>
              <a:rPr lang="en-US" sz="1100" dirty="0"/>
              <a:t/>
            </a:r>
            <a:br>
              <a:rPr lang="en-US" sz="1100" dirty="0"/>
            </a:br>
            <a:r>
              <a:rPr lang="en-US" sz="2400" b="0" dirty="0">
                <a:solidFill>
                  <a:schemeClr val="tx1"/>
                </a:solidFill>
              </a:rPr>
              <a:t>Introduction to Linux and Ubuntu</a:t>
            </a:r>
            <a:endParaRPr lang="en-US" b="0" dirty="0">
              <a:solidFill>
                <a:schemeClr val="tx1"/>
              </a:solidFill>
            </a:endParaRPr>
          </a:p>
        </p:txBody>
      </p:sp>
    </p:spTree>
    <p:extLst>
      <p:ext uri="{BB962C8B-B14F-4D97-AF65-F5344CB8AC3E}">
        <p14:creationId xmlns:p14="http://schemas.microsoft.com/office/powerpoint/2010/main" val="406264749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Root Account</a:t>
            </a:r>
          </a:p>
        </p:txBody>
      </p:sp>
      <p:sp>
        <p:nvSpPr>
          <p:cNvPr id="2" name="Content Placeholder 1"/>
          <p:cNvSpPr>
            <a:spLocks noGrp="1"/>
          </p:cNvSpPr>
          <p:nvPr>
            <p:ph idx="1"/>
          </p:nvPr>
        </p:nvSpPr>
        <p:spPr>
          <a:xfrm>
            <a:off x="731519" y="1509623"/>
            <a:ext cx="10689149" cy="4633793"/>
          </a:xfrm>
        </p:spPr>
        <p:txBody>
          <a:bodyPr>
            <a:normAutofit lnSpcReduction="10000"/>
          </a:bodyPr>
          <a:lstStyle/>
          <a:p>
            <a:pPr>
              <a:lnSpc>
                <a:spcPct val="110000"/>
              </a:lnSpc>
              <a:spcBef>
                <a:spcPts val="0"/>
              </a:spcBef>
              <a:spcAft>
                <a:spcPts val="600"/>
              </a:spcAft>
            </a:pPr>
            <a:r>
              <a:rPr lang="en-US" sz="2400" dirty="0"/>
              <a:t>Account types: </a:t>
            </a:r>
            <a:r>
              <a:rPr lang="en-US" sz="2400" dirty="0">
                <a:solidFill>
                  <a:schemeClr val="accent1"/>
                </a:solidFill>
              </a:rPr>
              <a:t>User </a:t>
            </a:r>
            <a:r>
              <a:rPr lang="en-US" sz="2400" dirty="0"/>
              <a:t>and </a:t>
            </a:r>
            <a:r>
              <a:rPr lang="en-US" sz="2400" dirty="0">
                <a:solidFill>
                  <a:schemeClr val="accent1"/>
                </a:solidFill>
              </a:rPr>
              <a:t>Root</a:t>
            </a:r>
          </a:p>
          <a:p>
            <a:pPr>
              <a:lnSpc>
                <a:spcPct val="110000"/>
              </a:lnSpc>
              <a:spcBef>
                <a:spcPts val="0"/>
              </a:spcBef>
              <a:spcAft>
                <a:spcPts val="600"/>
              </a:spcAft>
            </a:pPr>
            <a:r>
              <a:rPr lang="en-US" sz="2400" dirty="0">
                <a:solidFill>
                  <a:schemeClr val="accent1"/>
                </a:solidFill>
              </a:rPr>
              <a:t>Root – </a:t>
            </a:r>
            <a:r>
              <a:rPr lang="en-US" sz="2400" dirty="0"/>
              <a:t>The Linux Administrator account</a:t>
            </a:r>
          </a:p>
          <a:p>
            <a:pPr lvl="1">
              <a:lnSpc>
                <a:spcPct val="110000"/>
              </a:lnSpc>
              <a:spcBef>
                <a:spcPts val="0"/>
              </a:spcBef>
              <a:spcAft>
                <a:spcPts val="600"/>
              </a:spcAft>
            </a:pPr>
            <a:r>
              <a:rPr lang="en-US" sz="1800" dirty="0"/>
              <a:t>Like the built-in Administrator in Windows, Linux comes with a built-in </a:t>
            </a:r>
            <a:br>
              <a:rPr lang="en-US" sz="1800" dirty="0"/>
            </a:br>
            <a:r>
              <a:rPr lang="en-US" sz="1800" dirty="0"/>
              <a:t>root account</a:t>
            </a:r>
          </a:p>
          <a:p>
            <a:pPr lvl="1">
              <a:lnSpc>
                <a:spcPct val="110000"/>
              </a:lnSpc>
              <a:spcBef>
                <a:spcPts val="0"/>
              </a:spcBef>
              <a:spcAft>
                <a:spcPts val="600"/>
              </a:spcAft>
            </a:pPr>
            <a:r>
              <a:rPr lang="en-US" sz="1800" dirty="0"/>
              <a:t>A system can have multiple root accounts</a:t>
            </a:r>
          </a:p>
          <a:p>
            <a:pPr lvl="1">
              <a:lnSpc>
                <a:spcPct val="110000"/>
              </a:lnSpc>
              <a:spcBef>
                <a:spcPts val="0"/>
              </a:spcBef>
              <a:spcAft>
                <a:spcPts val="600"/>
              </a:spcAft>
            </a:pPr>
            <a:r>
              <a:rPr lang="en-US" sz="1800" dirty="0"/>
              <a:t>Users can switch whether their actions are carried out as a user or root</a:t>
            </a:r>
          </a:p>
          <a:p>
            <a:pPr lvl="1">
              <a:lnSpc>
                <a:spcPct val="110000"/>
              </a:lnSpc>
              <a:spcBef>
                <a:spcPts val="0"/>
              </a:spcBef>
              <a:spcAft>
                <a:spcPts val="600"/>
              </a:spcAft>
            </a:pPr>
            <a:r>
              <a:rPr lang="en-US" sz="1800" dirty="0"/>
              <a:t>When someone enacts root permissions, he or she can access all the</a:t>
            </a:r>
            <a:br>
              <a:rPr lang="en-US" sz="1800" dirty="0"/>
            </a:br>
            <a:r>
              <a:rPr lang="en-US" sz="1800" dirty="0"/>
              <a:t>files and run all commands on a system, as well as set policies for other users</a:t>
            </a:r>
          </a:p>
          <a:p>
            <a:pPr>
              <a:lnSpc>
                <a:spcPct val="110000"/>
              </a:lnSpc>
              <a:spcBef>
                <a:spcPts val="0"/>
              </a:spcBef>
              <a:spcAft>
                <a:spcPts val="600"/>
              </a:spcAft>
            </a:pPr>
            <a:r>
              <a:rPr lang="en-US" sz="2400" dirty="0"/>
              <a:t>Root actions require a password in both GUI and command line</a:t>
            </a:r>
          </a:p>
          <a:p>
            <a:pPr>
              <a:lnSpc>
                <a:spcPct val="110000"/>
              </a:lnSpc>
              <a:spcBef>
                <a:spcPts val="0"/>
              </a:spcBef>
              <a:spcAft>
                <a:spcPts val="600"/>
              </a:spcAft>
            </a:pPr>
            <a:r>
              <a:rPr lang="en-US" sz="2400" dirty="0">
                <a:solidFill>
                  <a:schemeClr val="accent1"/>
                </a:solidFill>
              </a:rPr>
              <a:t>Authentication vs. Authorization</a:t>
            </a:r>
          </a:p>
          <a:p>
            <a:pPr lvl="1">
              <a:lnSpc>
                <a:spcPct val="110000"/>
              </a:lnSpc>
              <a:spcBef>
                <a:spcPts val="0"/>
              </a:spcBef>
              <a:spcAft>
                <a:spcPts val="600"/>
              </a:spcAft>
            </a:pPr>
            <a:r>
              <a:rPr lang="en-US" sz="1800" dirty="0"/>
              <a:t>Root users are authorized to do many different tasks, but they must first authenticate their identity by entering their password</a:t>
            </a:r>
          </a:p>
        </p:txBody>
      </p:sp>
      <p:sp>
        <p:nvSpPr>
          <p:cNvPr id="4" name="Slide Number Placeholder 3">
            <a:extLst>
              <a:ext uri="{FF2B5EF4-FFF2-40B4-BE49-F238E27FC236}">
                <a16:creationId xmlns:a16="http://schemas.microsoft.com/office/drawing/2014/main" id="{085D2C38-3FD2-42DA-A8A6-F2AAA8C099F1}"/>
              </a:ext>
            </a:extLst>
          </p:cNvPr>
          <p:cNvSpPr>
            <a:spLocks noGrp="1"/>
          </p:cNvSpPr>
          <p:nvPr>
            <p:ph type="sldNum" sz="quarter" idx="10"/>
          </p:nvPr>
        </p:nvSpPr>
        <p:spPr/>
        <p:txBody>
          <a:bodyPr/>
          <a:lstStyle/>
          <a:p>
            <a:fld id="{58B47EDC-70F1-447E-86E6-DFEA746573BF}" type="slidenum">
              <a:rPr lang="en-US" altLang="en-US" smtClean="0"/>
              <a:pPr/>
              <a:t>10</a:t>
            </a:fld>
            <a:endParaRPr lang="en-US" altLang="en-US" dirty="0"/>
          </a:p>
        </p:txBody>
      </p:sp>
      <p:grpSp>
        <p:nvGrpSpPr>
          <p:cNvPr id="7" name="Group 6"/>
          <p:cNvGrpSpPr/>
          <p:nvPr/>
        </p:nvGrpSpPr>
        <p:grpSpPr>
          <a:xfrm>
            <a:off x="9037953" y="1469159"/>
            <a:ext cx="2799190" cy="2431607"/>
            <a:chOff x="4918730" y="1972031"/>
            <a:chExt cx="3192378" cy="2773162"/>
          </a:xfrm>
        </p:grpSpPr>
        <p:pic>
          <p:nvPicPr>
            <p:cNvPr id="2050" name="Picture 2" descr="http://eswalls.com/wp-content/uploads/2014/01/i-am-root.png"/>
            <p:cNvPicPr>
              <a:picLocks noChangeAspect="1" noChangeArrowheads="1"/>
            </p:cNvPicPr>
            <p:nvPr/>
          </p:nvPicPr>
          <p:blipFill>
            <a:blip r:embed="rId3" cstate="print">
              <a:extLst>
                <a:ext uri="{28A0092B-C50C-407E-A947-70E740481C1C}">
                  <a14:useLocalDpi xmlns:a14="http://schemas.microsoft.com/office/drawing/2010/main" val="0"/>
                </a:ext>
              </a:extLst>
            </a:blip>
            <a:srcRect l="18832" r="20545"/>
            <a:stretch>
              <a:fillRect/>
            </a:stretch>
          </p:blipFill>
          <p:spPr bwMode="auto">
            <a:xfrm>
              <a:off x="5197642" y="1972031"/>
              <a:ext cx="2727158" cy="25304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18730" y="4534588"/>
              <a:ext cx="3192378" cy="210605"/>
            </a:xfrm>
            <a:prstGeom prst="rect">
              <a:avLst/>
            </a:prstGeom>
          </p:spPr>
          <p:txBody>
            <a:bodyPr wrap="square">
              <a:spAutoFit/>
            </a:bodyPr>
            <a:lstStyle/>
            <a:p>
              <a:pPr algn="ctr"/>
              <a:r>
                <a:rPr lang="en-US" sz="600" dirty="0"/>
                <a:t>Source: </a:t>
              </a:r>
              <a:r>
                <a:rPr lang="en-US" sz="600" dirty="0">
                  <a:hlinkClick r:id="rId4"/>
                </a:rPr>
                <a:t>http://eswalls.com/wp-content/uploads/2014/01/i-am-root.png</a:t>
              </a:r>
              <a:r>
                <a:rPr lang="en-US" sz="600" dirty="0"/>
                <a:t> </a:t>
              </a:r>
            </a:p>
          </p:txBody>
        </p:sp>
      </p:grpSp>
      <p:sp>
        <p:nvSpPr>
          <p:cNvPr id="6" name="Rectangle 5"/>
          <p:cNvSpPr/>
          <p:nvPr/>
        </p:nvSpPr>
        <p:spPr>
          <a:xfrm>
            <a:off x="3810000" y="6035040"/>
            <a:ext cx="4572000" cy="215444"/>
          </a:xfrm>
          <a:prstGeom prst="rect">
            <a:avLst/>
          </a:prstGeom>
        </p:spPr>
        <p:txBody>
          <a:bodyPr>
            <a:spAutoFit/>
          </a:bodyPr>
          <a:lstStyle/>
          <a:p>
            <a:pPr marL="0" lvl="2" algn="ctr"/>
            <a:r>
              <a:rPr lang="en-US" sz="800" dirty="0"/>
              <a:t>Source: </a:t>
            </a:r>
            <a:r>
              <a:rPr lang="en-US" sz="800" dirty="0">
                <a:hlinkClick r:id="rId5"/>
              </a:rPr>
              <a:t>http://www.cyberciti.biz/faq/authentication-vs-authorization/</a:t>
            </a:r>
            <a:r>
              <a:rPr lang="en-US" sz="800" dirty="0"/>
              <a:t> </a:t>
            </a:r>
          </a:p>
        </p:txBody>
      </p:sp>
    </p:spTree>
    <p:extLst>
      <p:ext uri="{BB962C8B-B14F-4D97-AF65-F5344CB8AC3E}">
        <p14:creationId xmlns:p14="http://schemas.microsoft.com/office/powerpoint/2010/main" val="15410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Ubuntu File System</a:t>
            </a:r>
          </a:p>
        </p:txBody>
      </p:sp>
      <p:sp>
        <p:nvSpPr>
          <p:cNvPr id="2" name="Content Placeholder 1"/>
          <p:cNvSpPr>
            <a:spLocks noGrp="1"/>
          </p:cNvSpPr>
          <p:nvPr>
            <p:ph idx="1"/>
          </p:nvPr>
        </p:nvSpPr>
        <p:spPr/>
        <p:txBody>
          <a:bodyPr numCol="1">
            <a:normAutofit/>
          </a:bodyPr>
          <a:lstStyle/>
          <a:p>
            <a:pPr>
              <a:lnSpc>
                <a:spcPct val="110000"/>
              </a:lnSpc>
              <a:spcBef>
                <a:spcPts val="0"/>
              </a:spcBef>
              <a:spcAft>
                <a:spcPts val="600"/>
              </a:spcAft>
            </a:pPr>
            <a:r>
              <a:rPr lang="en-US" sz="2100" dirty="0"/>
              <a:t>Different from the Windows file system</a:t>
            </a:r>
          </a:p>
          <a:p>
            <a:pPr lvl="1">
              <a:lnSpc>
                <a:spcPct val="110000"/>
              </a:lnSpc>
              <a:spcBef>
                <a:spcPts val="0"/>
              </a:spcBef>
              <a:spcAft>
                <a:spcPts val="600"/>
              </a:spcAft>
            </a:pPr>
            <a:r>
              <a:rPr lang="en-US" sz="1800" dirty="0"/>
              <a:t>Does not specify on which drive a folder is </a:t>
            </a:r>
            <a:br>
              <a:rPr lang="en-US" sz="1800" dirty="0"/>
            </a:br>
            <a:r>
              <a:rPr lang="en-US" sz="1800" dirty="0"/>
              <a:t>stored and uses forward slashes (/) to identify</a:t>
            </a:r>
            <a:br>
              <a:rPr lang="en-US" sz="1800" dirty="0"/>
            </a:br>
            <a:r>
              <a:rPr lang="en-US" sz="1800" dirty="0"/>
              <a:t>root directories</a:t>
            </a:r>
          </a:p>
          <a:p>
            <a:pPr>
              <a:lnSpc>
                <a:spcPct val="110000"/>
              </a:lnSpc>
              <a:spcBef>
                <a:spcPts val="0"/>
              </a:spcBef>
              <a:spcAft>
                <a:spcPts val="600"/>
              </a:spcAft>
            </a:pPr>
            <a:r>
              <a:rPr lang="en-US" sz="2100" dirty="0"/>
              <a:t>Example:</a:t>
            </a:r>
          </a:p>
          <a:p>
            <a:pPr marL="566738" lvl="1">
              <a:lnSpc>
                <a:spcPct val="110000"/>
              </a:lnSpc>
              <a:spcBef>
                <a:spcPts val="0"/>
              </a:spcBef>
              <a:spcAft>
                <a:spcPts val="600"/>
              </a:spcAft>
            </a:pPr>
            <a:r>
              <a:rPr lang="en-US" sz="1800" dirty="0">
                <a:solidFill>
                  <a:schemeClr val="accent1"/>
                </a:solidFill>
              </a:rPr>
              <a:t>Windows: </a:t>
            </a:r>
            <a:r>
              <a:rPr lang="en-US" sz="1800" dirty="0"/>
              <a:t>C:\Documents\hello.txt</a:t>
            </a:r>
          </a:p>
          <a:p>
            <a:pPr marL="566738" lvl="1">
              <a:lnSpc>
                <a:spcPct val="110000"/>
              </a:lnSpc>
              <a:spcBef>
                <a:spcPts val="0"/>
              </a:spcBef>
              <a:spcAft>
                <a:spcPts val="600"/>
              </a:spcAft>
            </a:pPr>
            <a:r>
              <a:rPr lang="en-US" sz="1800" dirty="0">
                <a:solidFill>
                  <a:schemeClr val="accent1"/>
                </a:solidFill>
              </a:rPr>
              <a:t>Linux: </a:t>
            </a:r>
            <a:r>
              <a:rPr lang="en-US" sz="1800" dirty="0"/>
              <a:t>/home/CyberPatriot/hello.txt</a:t>
            </a:r>
          </a:p>
          <a:p>
            <a:pPr>
              <a:lnSpc>
                <a:spcPct val="110000"/>
              </a:lnSpc>
              <a:spcBef>
                <a:spcPts val="0"/>
              </a:spcBef>
              <a:spcAft>
                <a:spcPts val="600"/>
              </a:spcAft>
            </a:pPr>
            <a:r>
              <a:rPr lang="en-US" sz="2100" dirty="0"/>
              <a:t>Important folders:</a:t>
            </a:r>
          </a:p>
          <a:p>
            <a:pPr marL="571500" lvl="1" indent="-342900">
              <a:lnSpc>
                <a:spcPct val="110000"/>
              </a:lnSpc>
              <a:spcBef>
                <a:spcPts val="0"/>
              </a:spcBef>
              <a:spcAft>
                <a:spcPts val="600"/>
              </a:spcAft>
            </a:pPr>
            <a:r>
              <a:rPr lang="en-US" sz="1800" dirty="0">
                <a:solidFill>
                  <a:schemeClr val="accent1"/>
                </a:solidFill>
              </a:rPr>
              <a:t>/home: </a:t>
            </a:r>
            <a:r>
              <a:rPr lang="en-US" sz="1800" dirty="0"/>
              <a:t>stores each user’s documents, media files, etc. Users can only access their own folders, unless they have enacted root permissions.</a:t>
            </a:r>
          </a:p>
          <a:p>
            <a:pPr marL="571500" lvl="1" indent="-342900">
              <a:lnSpc>
                <a:spcPct val="110000"/>
              </a:lnSpc>
              <a:spcBef>
                <a:spcPts val="0"/>
              </a:spcBef>
              <a:spcAft>
                <a:spcPts val="600"/>
              </a:spcAft>
            </a:pPr>
            <a:r>
              <a:rPr lang="en-US" sz="1800" dirty="0">
                <a:solidFill>
                  <a:schemeClr val="accent1"/>
                </a:solidFill>
              </a:rPr>
              <a:t>/boot: </a:t>
            </a:r>
            <a:r>
              <a:rPr lang="en-US" sz="1800" dirty="0"/>
              <a:t>contains startup files and kernel files. Should not be modified unless you are an expert user.</a:t>
            </a:r>
          </a:p>
          <a:p>
            <a:pPr marL="342900" indent="-342900">
              <a:lnSpc>
                <a:spcPct val="110000"/>
              </a:lnSpc>
              <a:spcBef>
                <a:spcPts val="0"/>
              </a:spcBef>
              <a:spcAft>
                <a:spcPts val="600"/>
              </a:spcAft>
            </a:pPr>
            <a:r>
              <a:rPr lang="en-US" sz="2100" dirty="0"/>
              <a:t>The file system can be accessed by clicking the file cabinet on your Ubuntu menu bar</a:t>
            </a:r>
          </a:p>
        </p:txBody>
      </p:sp>
      <p:sp>
        <p:nvSpPr>
          <p:cNvPr id="4" name="Slide Number Placeholder 3">
            <a:extLst>
              <a:ext uri="{FF2B5EF4-FFF2-40B4-BE49-F238E27FC236}">
                <a16:creationId xmlns:a16="http://schemas.microsoft.com/office/drawing/2014/main" id="{28718423-67F9-4AEB-94D2-EA43B0E2F887}"/>
              </a:ext>
            </a:extLst>
          </p:cNvPr>
          <p:cNvSpPr>
            <a:spLocks noGrp="1"/>
          </p:cNvSpPr>
          <p:nvPr>
            <p:ph type="sldNum" sz="quarter" idx="10"/>
          </p:nvPr>
        </p:nvSpPr>
        <p:spPr/>
        <p:txBody>
          <a:bodyPr/>
          <a:lstStyle/>
          <a:p>
            <a:fld id="{58B47EDC-70F1-447E-86E6-DFEA746573BF}" type="slidenum">
              <a:rPr lang="en-US" altLang="en-US" smtClean="0"/>
              <a:pPr/>
              <a:t>11</a:t>
            </a:fld>
            <a:endParaRPr lang="en-US" altLang="en-US" dirty="0"/>
          </a:p>
        </p:txBody>
      </p:sp>
      <p:pic>
        <p:nvPicPr>
          <p:cNvPr id="9" name="Picture 8"/>
          <p:cNvPicPr>
            <a:picLocks noChangeAspect="1"/>
          </p:cNvPicPr>
          <p:nvPr/>
        </p:nvPicPr>
        <p:blipFill>
          <a:blip r:embed="rId3"/>
          <a:stretch>
            <a:fillRect/>
          </a:stretch>
        </p:blipFill>
        <p:spPr>
          <a:xfrm>
            <a:off x="6913420" y="1817783"/>
            <a:ext cx="3578705" cy="2435844"/>
          </a:xfrm>
          <a:prstGeom prst="rect">
            <a:avLst/>
          </a:prstGeom>
        </p:spPr>
      </p:pic>
      <p:cxnSp>
        <p:nvCxnSpPr>
          <p:cNvPr id="12" name="Straight Arrow Connector 11"/>
          <p:cNvCxnSpPr>
            <a:cxnSpLocks/>
          </p:cNvCxnSpPr>
          <p:nvPr/>
        </p:nvCxnSpPr>
        <p:spPr>
          <a:xfrm>
            <a:off x="6583680" y="2072640"/>
            <a:ext cx="285672" cy="2613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3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Adding and Removing Software</a:t>
            </a:r>
          </a:p>
        </p:txBody>
      </p:sp>
      <p:sp>
        <p:nvSpPr>
          <p:cNvPr id="22531" name="Rectangle 3"/>
          <p:cNvSpPr>
            <a:spLocks noGrp="1" noChangeArrowheads="1"/>
          </p:cNvSpPr>
          <p:nvPr>
            <p:ph idx="1"/>
          </p:nvPr>
        </p:nvSpPr>
        <p:spPr>
          <a:xfrm>
            <a:off x="731520" y="1509623"/>
            <a:ext cx="3915125" cy="4633793"/>
          </a:xfrm>
        </p:spPr>
        <p:txBody>
          <a:bodyPr>
            <a:normAutofit/>
          </a:bodyPr>
          <a:lstStyle/>
          <a:p>
            <a:pPr eaLnBrk="1" hangingPunct="1">
              <a:spcBef>
                <a:spcPts val="0"/>
              </a:spcBef>
              <a:spcAft>
                <a:spcPts val="600"/>
              </a:spcAft>
            </a:pPr>
            <a:r>
              <a:rPr lang="en-US" sz="1700" dirty="0"/>
              <a:t>Linux software is bundled into </a:t>
            </a:r>
            <a:r>
              <a:rPr lang="en-US" sz="1700" dirty="0">
                <a:solidFill>
                  <a:schemeClr val="accent1"/>
                </a:solidFill>
              </a:rPr>
              <a:t>packages</a:t>
            </a:r>
          </a:p>
          <a:p>
            <a:pPr eaLnBrk="1" hangingPunct="1">
              <a:spcBef>
                <a:spcPts val="0"/>
              </a:spcBef>
              <a:spcAft>
                <a:spcPts val="600"/>
              </a:spcAft>
            </a:pPr>
            <a:r>
              <a:rPr lang="en-US" sz="1700" dirty="0"/>
              <a:t>Packages are managed by </a:t>
            </a:r>
            <a:r>
              <a:rPr lang="en-US" sz="1700" dirty="0">
                <a:solidFill>
                  <a:schemeClr val="accent1"/>
                </a:solidFill>
              </a:rPr>
              <a:t>package managers</a:t>
            </a:r>
          </a:p>
          <a:p>
            <a:pPr lvl="1">
              <a:spcBef>
                <a:spcPts val="0"/>
              </a:spcBef>
              <a:spcAft>
                <a:spcPts val="600"/>
              </a:spcAft>
            </a:pPr>
            <a:r>
              <a:rPr lang="en-US" sz="1500" dirty="0">
                <a:solidFill>
                  <a:sysClr val="windowText" lastClr="000000"/>
                </a:solidFill>
              </a:rPr>
              <a:t>In Ubuntu, the package manager is called “Ubuntu Software Center.”</a:t>
            </a:r>
          </a:p>
          <a:p>
            <a:pPr lvl="1">
              <a:spcBef>
                <a:spcPts val="0"/>
              </a:spcBef>
              <a:spcAft>
                <a:spcPts val="600"/>
              </a:spcAft>
            </a:pPr>
            <a:r>
              <a:rPr lang="en-US" sz="1500" dirty="0">
                <a:solidFill>
                  <a:sysClr val="windowText" lastClr="000000"/>
                </a:solidFill>
              </a:rPr>
              <a:t>It looks and functions a lot like Mac’s App Store</a:t>
            </a:r>
          </a:p>
          <a:p>
            <a:pPr lvl="1">
              <a:spcBef>
                <a:spcPts val="0"/>
              </a:spcBef>
              <a:spcAft>
                <a:spcPts val="600"/>
              </a:spcAft>
            </a:pPr>
            <a:r>
              <a:rPr lang="en-US" sz="1500" dirty="0">
                <a:solidFill>
                  <a:sysClr val="windowText" lastClr="000000"/>
                </a:solidFill>
              </a:rPr>
              <a:t>Many programs are free</a:t>
            </a:r>
          </a:p>
          <a:p>
            <a:pPr>
              <a:spcBef>
                <a:spcPts val="0"/>
              </a:spcBef>
              <a:spcAft>
                <a:spcPts val="600"/>
              </a:spcAft>
            </a:pPr>
            <a:r>
              <a:rPr lang="en-US" sz="1700" dirty="0"/>
              <a:t>To access Ubuntu Software Center, </a:t>
            </a:r>
            <a:r>
              <a:rPr lang="en-US" sz="1700" dirty="0">
                <a:solidFill>
                  <a:schemeClr val="accent1"/>
                </a:solidFill>
              </a:rPr>
              <a:t>click the shopping bag on your Ubuntu menu bar</a:t>
            </a:r>
          </a:p>
          <a:p>
            <a:pPr>
              <a:spcBef>
                <a:spcPts val="0"/>
              </a:spcBef>
              <a:spcAft>
                <a:spcPts val="600"/>
              </a:spcAft>
            </a:pPr>
            <a:r>
              <a:rPr lang="en-US" sz="1700" dirty="0"/>
              <a:t>Users must enact root permissions to install, uninstall, or modify software</a:t>
            </a:r>
          </a:p>
        </p:txBody>
      </p:sp>
      <p:sp>
        <p:nvSpPr>
          <p:cNvPr id="8" name="Slide Number Placeholder 7">
            <a:extLst>
              <a:ext uri="{FF2B5EF4-FFF2-40B4-BE49-F238E27FC236}">
                <a16:creationId xmlns:a16="http://schemas.microsoft.com/office/drawing/2014/main" id="{1F4364CC-1367-4751-87FA-1C19E3F37332}"/>
              </a:ext>
            </a:extLst>
          </p:cNvPr>
          <p:cNvSpPr>
            <a:spLocks noGrp="1"/>
          </p:cNvSpPr>
          <p:nvPr>
            <p:ph type="sldNum" sz="quarter" idx="10"/>
          </p:nvPr>
        </p:nvSpPr>
        <p:spPr/>
        <p:txBody>
          <a:bodyPr/>
          <a:lstStyle/>
          <a:p>
            <a:fld id="{58B47EDC-70F1-447E-86E6-DFEA746573BF}" type="slidenum">
              <a:rPr lang="en-US" altLang="en-US" smtClean="0"/>
              <a:pPr/>
              <a:t>12</a:t>
            </a:fld>
            <a:endParaRPr lang="en-US" altLang="en-US" dirty="0"/>
          </a:p>
        </p:txBody>
      </p:sp>
      <p:sp>
        <p:nvSpPr>
          <p:cNvPr id="2" name="Rectangle 1"/>
          <p:cNvSpPr/>
          <p:nvPr/>
        </p:nvSpPr>
        <p:spPr>
          <a:xfrm>
            <a:off x="4589820" y="6035040"/>
            <a:ext cx="3012363" cy="215444"/>
          </a:xfrm>
          <a:prstGeom prst="rect">
            <a:avLst/>
          </a:prstGeom>
        </p:spPr>
        <p:txBody>
          <a:bodyPr wrap="none">
            <a:spAutoFit/>
          </a:bodyPr>
          <a:lstStyle/>
          <a:p>
            <a:pPr marL="114300" lvl="1" algn="ctr">
              <a:spcBef>
                <a:spcPct val="0"/>
              </a:spcBef>
              <a:buSzPct val="80000"/>
            </a:pPr>
            <a:r>
              <a:rPr lang="en-US" sz="800" dirty="0"/>
              <a:t>Source: </a:t>
            </a:r>
            <a:r>
              <a:rPr lang="en-US" sz="800" dirty="0">
                <a:hlinkClick r:id="rId4"/>
              </a:rPr>
              <a:t>https://help.ubuntu.com/community/InstallingSoftware</a:t>
            </a:r>
            <a:r>
              <a:rPr lang="en-US" sz="800" dirty="0"/>
              <a:t> </a:t>
            </a:r>
          </a:p>
        </p:txBody>
      </p:sp>
      <p:sp>
        <p:nvSpPr>
          <p:cNvPr id="21" name="Rectangle 20"/>
          <p:cNvSpPr/>
          <p:nvPr/>
        </p:nvSpPr>
        <p:spPr>
          <a:xfrm>
            <a:off x="6916297" y="1343610"/>
            <a:ext cx="1720014" cy="646331"/>
          </a:xfrm>
          <a:prstGeom prst="rect">
            <a:avLst/>
          </a:prstGeom>
        </p:spPr>
        <p:txBody>
          <a:bodyPr wrap="square">
            <a:spAutoFit/>
          </a:bodyPr>
          <a:lstStyle/>
          <a:p>
            <a:pPr algn="ctr"/>
            <a:r>
              <a:rPr lang="en-US" sz="1200" dirty="0"/>
              <a:t>Use to manage or uninstall software you have already installed </a:t>
            </a:r>
          </a:p>
        </p:txBody>
      </p:sp>
      <p:sp>
        <p:nvSpPr>
          <p:cNvPr id="24" name="Rectangle 23"/>
          <p:cNvSpPr/>
          <p:nvPr/>
        </p:nvSpPr>
        <p:spPr>
          <a:xfrm>
            <a:off x="8804172" y="1389544"/>
            <a:ext cx="1754555" cy="830997"/>
          </a:xfrm>
          <a:prstGeom prst="rect">
            <a:avLst/>
          </a:prstGeom>
        </p:spPr>
        <p:txBody>
          <a:bodyPr wrap="square">
            <a:spAutoFit/>
          </a:bodyPr>
          <a:lstStyle/>
          <a:p>
            <a:pPr algn="ctr"/>
            <a:r>
              <a:rPr lang="en-US" sz="1200" dirty="0"/>
              <a:t>Use to view a log of all the recent software installs, removals, and updates on your system</a:t>
            </a:r>
          </a:p>
        </p:txBody>
      </p:sp>
      <p:sp>
        <p:nvSpPr>
          <p:cNvPr id="27" name="Rectangle 26"/>
          <p:cNvSpPr/>
          <p:nvPr/>
        </p:nvSpPr>
        <p:spPr>
          <a:xfrm>
            <a:off x="5313532" y="1408547"/>
            <a:ext cx="1729109" cy="646331"/>
          </a:xfrm>
          <a:prstGeom prst="rect">
            <a:avLst/>
          </a:prstGeom>
        </p:spPr>
        <p:txBody>
          <a:bodyPr wrap="square">
            <a:spAutoFit/>
          </a:bodyPr>
          <a:lstStyle/>
          <a:p>
            <a:pPr algn="ctr"/>
            <a:r>
              <a:rPr lang="en-US" sz="1200" dirty="0"/>
              <a:t>Use to find and download free and pay-for-use software </a:t>
            </a:r>
          </a:p>
        </p:txBody>
      </p:sp>
      <p:graphicFrame>
        <p:nvGraphicFramePr>
          <p:cNvPr id="23" name="Object 22"/>
          <p:cNvGraphicFramePr>
            <a:graphicFrameLocks noChangeAspect="1"/>
          </p:cNvGraphicFramePr>
          <p:nvPr>
            <p:extLst>
              <p:ext uri="{D42A27DB-BD31-4B8C-83A1-F6EECF244321}">
                <p14:modId xmlns:p14="http://schemas.microsoft.com/office/powerpoint/2010/main" val="427715856"/>
              </p:ext>
            </p:extLst>
          </p:nvPr>
        </p:nvGraphicFramePr>
        <p:xfrm>
          <a:off x="5445382" y="2349314"/>
          <a:ext cx="4703096" cy="3527322"/>
        </p:xfrm>
        <a:graphic>
          <a:graphicData uri="http://schemas.openxmlformats.org/presentationml/2006/ole">
            <mc:AlternateContent xmlns:mc="http://schemas.openxmlformats.org/markup-compatibility/2006">
              <mc:Choice xmlns:v="urn:schemas-microsoft-com:vml" Requires="v">
                <p:oleObj spid="_x0000_s1026" r:id="rId5" imgW="5079240" imgH="3809520" progId="">
                  <p:embed/>
                </p:oleObj>
              </mc:Choice>
              <mc:Fallback>
                <p:oleObj r:id="rId5" imgW="5079240" imgH="3809520" progId="">
                  <p:embed/>
                  <p:pic>
                    <p:nvPicPr>
                      <p:cNvPr id="6" name="Object 5"/>
                      <p:cNvPicPr/>
                      <p:nvPr/>
                    </p:nvPicPr>
                    <p:blipFill>
                      <a:blip r:embed="rId6"/>
                      <a:stretch>
                        <a:fillRect/>
                      </a:stretch>
                    </p:blipFill>
                    <p:spPr>
                      <a:xfrm>
                        <a:off x="5445382" y="2349314"/>
                        <a:ext cx="4703096" cy="3527322"/>
                      </a:xfrm>
                      <a:prstGeom prst="rect">
                        <a:avLst/>
                      </a:prstGeom>
                      <a:ln>
                        <a:solidFill>
                          <a:schemeClr val="tx1">
                            <a:lumMod val="95000"/>
                            <a:lumOff val="5000"/>
                          </a:schemeClr>
                        </a:solidFill>
                      </a:ln>
                    </p:spPr>
                  </p:pic>
                </p:oleObj>
              </mc:Fallback>
            </mc:AlternateContent>
          </a:graphicData>
        </a:graphic>
      </p:graphicFrame>
      <p:sp>
        <p:nvSpPr>
          <p:cNvPr id="25" name="Rounded Rectangle 24"/>
          <p:cNvSpPr/>
          <p:nvPr/>
        </p:nvSpPr>
        <p:spPr>
          <a:xfrm>
            <a:off x="8794908" y="2672386"/>
            <a:ext cx="419996" cy="16605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ounded Rectangle 25"/>
          <p:cNvSpPr/>
          <p:nvPr/>
        </p:nvSpPr>
        <p:spPr>
          <a:xfrm>
            <a:off x="5454780" y="4574141"/>
            <a:ext cx="354119" cy="35498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8" name="Straight Arrow Connector 27"/>
          <p:cNvCxnSpPr>
            <a:cxnSpLocks/>
          </p:cNvCxnSpPr>
          <p:nvPr/>
        </p:nvCxnSpPr>
        <p:spPr>
          <a:xfrm>
            <a:off x="4728754" y="4574141"/>
            <a:ext cx="609516"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10"/>
          <p:cNvSpPr/>
          <p:nvPr/>
        </p:nvSpPr>
        <p:spPr>
          <a:xfrm>
            <a:off x="8216315" y="2672385"/>
            <a:ext cx="419996" cy="16605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ounded Rectangle 10"/>
          <p:cNvSpPr/>
          <p:nvPr/>
        </p:nvSpPr>
        <p:spPr>
          <a:xfrm>
            <a:off x="7530580" y="2672385"/>
            <a:ext cx="419996" cy="16605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Arrow Connector 15"/>
          <p:cNvCxnSpPr/>
          <p:nvPr/>
        </p:nvCxnSpPr>
        <p:spPr>
          <a:xfrm>
            <a:off x="6737138" y="1989940"/>
            <a:ext cx="718893" cy="61270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06371" y="1953848"/>
            <a:ext cx="119943" cy="64879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9186598" y="2205059"/>
            <a:ext cx="343828" cy="40042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68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animBg="1"/>
      <p:bldP spid="29" grpId="1" animBg="1"/>
      <p:bldP spid="30" grpId="0" animBg="1"/>
      <p:bldP spid="3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25600" y="2800351"/>
            <a:ext cx="8940800" cy="1177407"/>
          </a:xfrm>
        </p:spPr>
        <p:txBody>
          <a:bodyPr/>
          <a:lstStyle/>
          <a:p>
            <a:r>
              <a:rPr lang="en-US" dirty="0"/>
              <a:t>UNIT 9 – SECTION 3</a:t>
            </a:r>
            <a:br>
              <a:rPr lang="en-US" dirty="0"/>
            </a:br>
            <a:r>
              <a:rPr lang="en-US" sz="1100" dirty="0"/>
              <a:t/>
            </a:r>
            <a:br>
              <a:rPr lang="en-US" sz="1100" dirty="0"/>
            </a:br>
            <a:r>
              <a:rPr lang="en-US" sz="2400" b="0" dirty="0">
                <a:solidFill>
                  <a:schemeClr val="tx1"/>
                </a:solidFill>
              </a:rPr>
              <a:t>Introduction to Ubuntu Command Line</a:t>
            </a:r>
            <a:endParaRPr lang="en-US" b="0" dirty="0">
              <a:solidFill>
                <a:schemeClr val="tx1"/>
              </a:solidFill>
            </a:endParaRPr>
          </a:p>
        </p:txBody>
      </p:sp>
    </p:spTree>
    <p:extLst>
      <p:ext uri="{BB962C8B-B14F-4D97-AF65-F5344CB8AC3E}">
        <p14:creationId xmlns:p14="http://schemas.microsoft.com/office/powerpoint/2010/main" val="304770966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Linux Filesystem</a:t>
            </a:r>
          </a:p>
        </p:txBody>
      </p:sp>
      <p:sp>
        <p:nvSpPr>
          <p:cNvPr id="2" name="Content Placeholder 1">
            <a:extLst>
              <a:ext uri="{FF2B5EF4-FFF2-40B4-BE49-F238E27FC236}">
                <a16:creationId xmlns:a16="http://schemas.microsoft.com/office/drawing/2014/main" id="{683E5449-6448-4C8D-9D96-D40A3EE757E7}"/>
              </a:ext>
            </a:extLst>
          </p:cNvPr>
          <p:cNvSpPr>
            <a:spLocks noGrp="1"/>
          </p:cNvSpPr>
          <p:nvPr>
            <p:ph idx="1"/>
          </p:nvPr>
        </p:nvSpPr>
        <p:spPr>
          <a:xfrm>
            <a:off x="731520" y="1509623"/>
            <a:ext cx="5364480" cy="4633793"/>
          </a:xfrm>
        </p:spPr>
        <p:txBody>
          <a:bodyPr/>
          <a:lstStyle/>
          <a:p>
            <a:pPr>
              <a:spcBef>
                <a:spcPts val="0"/>
              </a:spcBef>
              <a:spcAft>
                <a:spcPts val="600"/>
              </a:spcAft>
            </a:pPr>
            <a:r>
              <a:rPr lang="en-US" sz="2200" dirty="0"/>
              <a:t>Linux files are stored in </a:t>
            </a:r>
            <a:r>
              <a:rPr lang="en-US" sz="2200" dirty="0">
                <a:solidFill>
                  <a:schemeClr val="accent1"/>
                </a:solidFill>
              </a:rPr>
              <a:t>directories</a:t>
            </a:r>
            <a:r>
              <a:rPr lang="en-US" sz="2200" dirty="0"/>
              <a:t>, which are the same as</a:t>
            </a:r>
            <a:r>
              <a:rPr lang="en-US" sz="2200" dirty="0">
                <a:solidFill>
                  <a:schemeClr val="accent1"/>
                </a:solidFill>
              </a:rPr>
              <a:t> folders </a:t>
            </a:r>
            <a:r>
              <a:rPr lang="en-US" sz="2200" dirty="0"/>
              <a:t>in windows</a:t>
            </a:r>
          </a:p>
          <a:p>
            <a:pPr>
              <a:spcBef>
                <a:spcPts val="0"/>
              </a:spcBef>
              <a:spcAft>
                <a:spcPts val="600"/>
              </a:spcAft>
            </a:pPr>
            <a:r>
              <a:rPr lang="en-US" sz="2200" dirty="0"/>
              <a:t>Linux filesystem tree</a:t>
            </a:r>
          </a:p>
          <a:p>
            <a:pPr lvl="1">
              <a:spcBef>
                <a:spcPts val="0"/>
              </a:spcBef>
              <a:spcAft>
                <a:spcPts val="600"/>
              </a:spcAft>
            </a:pPr>
            <a:r>
              <a:rPr lang="en-US" sz="1800" dirty="0"/>
              <a:t>Base or trunk of the tree is the </a:t>
            </a:r>
            <a:r>
              <a:rPr lang="en-US" sz="1800" i="1" dirty="0"/>
              <a:t>root directory </a:t>
            </a:r>
            <a:r>
              <a:rPr lang="en-US" sz="1800" dirty="0"/>
              <a:t>(/)</a:t>
            </a:r>
          </a:p>
          <a:p>
            <a:pPr lvl="1">
              <a:spcBef>
                <a:spcPts val="0"/>
              </a:spcBef>
              <a:spcAft>
                <a:spcPts val="600"/>
              </a:spcAft>
            </a:pPr>
            <a:r>
              <a:rPr lang="en-US" sz="1800" dirty="0"/>
              <a:t>Branches of the tree are </a:t>
            </a:r>
            <a:r>
              <a:rPr lang="en-US" sz="1800" i="1" dirty="0"/>
              <a:t>directories</a:t>
            </a:r>
          </a:p>
          <a:p>
            <a:pPr lvl="1">
              <a:spcBef>
                <a:spcPts val="0"/>
              </a:spcBef>
              <a:spcAft>
                <a:spcPts val="600"/>
              </a:spcAft>
            </a:pPr>
            <a:r>
              <a:rPr lang="en-US" sz="1800" dirty="0"/>
              <a:t>Leaves of the tree are </a:t>
            </a:r>
            <a:r>
              <a:rPr lang="en-US" sz="1800" i="1" dirty="0"/>
              <a:t>files</a:t>
            </a:r>
          </a:p>
          <a:p>
            <a:pPr>
              <a:spcBef>
                <a:spcPts val="0"/>
              </a:spcBef>
              <a:spcAft>
                <a:spcPts val="600"/>
              </a:spcAft>
            </a:pPr>
            <a:r>
              <a:rPr lang="en-US" sz="2200" dirty="0"/>
              <a:t>Linux commands, files, and directory names are </a:t>
            </a:r>
            <a:r>
              <a:rPr lang="en-US" sz="2200" dirty="0">
                <a:solidFill>
                  <a:schemeClr val="accent1"/>
                </a:solidFill>
              </a:rPr>
              <a:t>case sensitive</a:t>
            </a:r>
          </a:p>
          <a:p>
            <a:pPr lvl="1">
              <a:spcBef>
                <a:spcPts val="0"/>
              </a:spcBef>
              <a:spcAft>
                <a:spcPts val="600"/>
              </a:spcAft>
            </a:pPr>
            <a:endParaRPr lang="en-US" sz="1800" dirty="0"/>
          </a:p>
          <a:p>
            <a:endParaRPr lang="en-US" dirty="0"/>
          </a:p>
        </p:txBody>
      </p:sp>
      <p:sp>
        <p:nvSpPr>
          <p:cNvPr id="4" name="Slide Number Placeholder 3"/>
          <p:cNvSpPr>
            <a:spLocks noGrp="1"/>
          </p:cNvSpPr>
          <p:nvPr>
            <p:ph type="sldNum" sz="quarter" idx="10"/>
          </p:nvPr>
        </p:nvSpPr>
        <p:spPr/>
        <p:txBody>
          <a:bodyPr/>
          <a:lstStyle/>
          <a:p>
            <a:fld id="{D71C8E48-A79C-499D-8FFE-56D9A638984C}" type="slidenum">
              <a:rPr lang="en-US" smtClean="0"/>
              <a:pPr/>
              <a:t>14</a:t>
            </a:fld>
            <a:endParaRPr lang="en-US" dirty="0"/>
          </a:p>
        </p:txBody>
      </p:sp>
      <p:pic>
        <p:nvPicPr>
          <p:cNvPr id="5" name="Picture 4"/>
          <p:cNvPicPr>
            <a:picLocks noChangeAspect="1"/>
          </p:cNvPicPr>
          <p:nvPr/>
        </p:nvPicPr>
        <p:blipFill>
          <a:blip r:embed="rId3"/>
          <a:stretch>
            <a:fillRect/>
          </a:stretch>
        </p:blipFill>
        <p:spPr>
          <a:xfrm>
            <a:off x="6672013" y="1510871"/>
            <a:ext cx="4308245" cy="4457252"/>
          </a:xfrm>
          <a:prstGeom prst="rect">
            <a:avLst/>
          </a:prstGeom>
        </p:spPr>
      </p:pic>
    </p:spTree>
    <p:extLst>
      <p:ext uri="{BB962C8B-B14F-4D97-AF65-F5344CB8AC3E}">
        <p14:creationId xmlns:p14="http://schemas.microsoft.com/office/powerpoint/2010/main" val="15950303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Command Line Pros and Cons</a:t>
            </a:r>
          </a:p>
        </p:txBody>
      </p:sp>
      <p:sp>
        <p:nvSpPr>
          <p:cNvPr id="2" name="Content Placeholder 1"/>
          <p:cNvSpPr>
            <a:spLocks noGrp="1"/>
          </p:cNvSpPr>
          <p:nvPr>
            <p:ph idx="1"/>
          </p:nvPr>
        </p:nvSpPr>
        <p:spPr>
          <a:xfrm>
            <a:off x="731520" y="1281023"/>
            <a:ext cx="10728960" cy="4827677"/>
          </a:xfrm>
        </p:spPr>
        <p:txBody>
          <a:bodyPr>
            <a:normAutofit/>
          </a:bodyPr>
          <a:lstStyle/>
          <a:p>
            <a:pPr>
              <a:spcBef>
                <a:spcPts val="0"/>
              </a:spcBef>
              <a:spcAft>
                <a:spcPts val="0"/>
              </a:spcAft>
              <a:buNone/>
            </a:pPr>
            <a:r>
              <a:rPr lang="en-US" sz="1600" b="1" dirty="0">
                <a:solidFill>
                  <a:schemeClr val="accent1"/>
                </a:solidFill>
              </a:rPr>
              <a:t>Pros</a:t>
            </a:r>
          </a:p>
          <a:p>
            <a:pPr marL="177800" indent="-177800">
              <a:spcBef>
                <a:spcPts val="0"/>
              </a:spcBef>
              <a:spcAft>
                <a:spcPts val="0"/>
              </a:spcAft>
            </a:pPr>
            <a:r>
              <a:rPr lang="en-US" sz="1600" dirty="0"/>
              <a:t>Provides the user more control</a:t>
            </a:r>
          </a:p>
          <a:p>
            <a:pPr marL="520700" lvl="1" indent="-177800">
              <a:spcBef>
                <a:spcPts val="0"/>
              </a:spcBef>
              <a:spcAft>
                <a:spcPts val="0"/>
              </a:spcAft>
            </a:pPr>
            <a:r>
              <a:rPr lang="en-US" sz="1600" dirty="0"/>
              <a:t>Unlike the GUI, which pre-programs certain tasks, command line allows you to send more detailed and customized commands</a:t>
            </a:r>
          </a:p>
          <a:p>
            <a:pPr marL="177800" indent="-177800">
              <a:spcBef>
                <a:spcPts val="0"/>
              </a:spcBef>
              <a:spcAft>
                <a:spcPts val="0"/>
              </a:spcAft>
            </a:pPr>
            <a:r>
              <a:rPr lang="en-US" sz="1600" dirty="0"/>
              <a:t>Only option for some tasks in Ubuntu</a:t>
            </a:r>
          </a:p>
          <a:p>
            <a:pPr marL="177800" indent="-177800">
              <a:spcBef>
                <a:spcPts val="0"/>
              </a:spcBef>
              <a:spcAft>
                <a:spcPts val="0"/>
              </a:spcAft>
            </a:pPr>
            <a:r>
              <a:rPr lang="en-US" sz="1600" dirty="0"/>
              <a:t>Saves clicking time because it just requires a keyboard</a:t>
            </a:r>
          </a:p>
          <a:p>
            <a:pPr marL="177800" indent="-177800">
              <a:spcBef>
                <a:spcPts val="0"/>
              </a:spcBef>
              <a:spcAft>
                <a:spcPts val="0"/>
              </a:spcAft>
            </a:pPr>
            <a:r>
              <a:rPr lang="en-US" sz="1600" dirty="0"/>
              <a:t>Uses less of the computer’s processing power than the GUI (no animations or graphical processing)</a:t>
            </a:r>
          </a:p>
          <a:p>
            <a:pPr marL="177800" indent="-177800">
              <a:spcBef>
                <a:spcPts val="0"/>
              </a:spcBef>
              <a:spcAft>
                <a:spcPts val="0"/>
              </a:spcAft>
            </a:pPr>
            <a:r>
              <a:rPr lang="en-US" sz="1600" dirty="0"/>
              <a:t>Can be made easier with scripting</a:t>
            </a:r>
          </a:p>
          <a:p>
            <a:pPr marL="520700" lvl="1" indent="-177800">
              <a:spcBef>
                <a:spcPts val="0"/>
              </a:spcBef>
              <a:spcAft>
                <a:spcPts val="0"/>
              </a:spcAft>
            </a:pPr>
            <a:r>
              <a:rPr lang="en-US" sz="1600" dirty="0">
                <a:solidFill>
                  <a:schemeClr val="accent1"/>
                </a:solidFill>
              </a:rPr>
              <a:t>Scripts</a:t>
            </a:r>
            <a:r>
              <a:rPr lang="en-US" sz="1600" dirty="0"/>
              <a:t> are sequenced lists of commands that allow users to send multiple </a:t>
            </a:r>
            <a:br>
              <a:rPr lang="en-US" sz="1600" dirty="0"/>
            </a:br>
            <a:r>
              <a:rPr lang="en-US" sz="1600" dirty="0"/>
              <a:t>commands at once</a:t>
            </a:r>
          </a:p>
          <a:p>
            <a:pPr marL="520700" lvl="1" indent="-177800">
              <a:spcBef>
                <a:spcPts val="0"/>
              </a:spcBef>
              <a:spcAft>
                <a:spcPts val="0"/>
              </a:spcAft>
            </a:pPr>
            <a:r>
              <a:rPr lang="en-US" sz="1600" dirty="0"/>
              <a:t>Can be used for routine tasks like backing up files, monitoring </a:t>
            </a:r>
            <a:br>
              <a:rPr lang="en-US" sz="1600" dirty="0"/>
            </a:br>
            <a:r>
              <a:rPr lang="en-US" sz="1600" dirty="0"/>
              <a:t> system, and quickly gathering information about memory and processes</a:t>
            </a:r>
          </a:p>
          <a:p>
            <a:pPr marL="520700" lvl="1" indent="-177800">
              <a:spcBef>
                <a:spcPts val="0"/>
              </a:spcBef>
              <a:spcAft>
                <a:spcPts val="0"/>
              </a:spcAft>
            </a:pPr>
            <a:endParaRPr lang="en-US" sz="1600" dirty="0"/>
          </a:p>
          <a:p>
            <a:pPr marL="0" indent="0">
              <a:spcAft>
                <a:spcPts val="0"/>
              </a:spcAft>
              <a:buNone/>
            </a:pPr>
            <a:r>
              <a:rPr lang="en-US" sz="1600" b="1" dirty="0">
                <a:solidFill>
                  <a:schemeClr val="accent1"/>
                </a:solidFill>
              </a:rPr>
              <a:t>Cons</a:t>
            </a:r>
          </a:p>
          <a:p>
            <a:pPr marL="177800" indent="-177800">
              <a:spcAft>
                <a:spcPts val="0"/>
              </a:spcAft>
              <a:buFont typeface="Arial" panose="020B0604020202020204" pitchFamily="34" charset="0"/>
              <a:buChar char="•"/>
            </a:pPr>
            <a:r>
              <a:rPr lang="en-US" sz="1600" dirty="0"/>
              <a:t>Not as user-friendly as GUI</a:t>
            </a:r>
          </a:p>
          <a:p>
            <a:pPr lvl="1" indent="-165100">
              <a:spcAft>
                <a:spcPts val="0"/>
              </a:spcAft>
              <a:buFont typeface="Calibri" panose="020F0502020204030204" pitchFamily="34" charset="0"/>
              <a:buChar char="‐"/>
            </a:pPr>
            <a:r>
              <a:rPr lang="en-US" sz="1600" dirty="0"/>
              <a:t>Requires memorizing commands or using a reference</a:t>
            </a:r>
          </a:p>
          <a:p>
            <a:pPr marL="177800" indent="-177800">
              <a:spcAft>
                <a:spcPts val="0"/>
              </a:spcAft>
              <a:buFont typeface="Arial" panose="020B0604020202020204" pitchFamily="34" charset="0"/>
              <a:buChar char="•"/>
              <a:tabLst>
                <a:tab pos="114300" algn="l"/>
              </a:tabLst>
            </a:pPr>
            <a:r>
              <a:rPr lang="en-US" sz="1600" dirty="0"/>
              <a:t>Harder to multitask</a:t>
            </a:r>
          </a:p>
          <a:p>
            <a:pPr lvl="1" indent="-165100">
              <a:spcAft>
                <a:spcPts val="0"/>
              </a:spcAft>
              <a:buFont typeface="Calibri" panose="020F0502020204030204" pitchFamily="34" charset="0"/>
              <a:buChar char="‐"/>
            </a:pPr>
            <a:r>
              <a:rPr lang="en-US" sz="1600" dirty="0"/>
              <a:t>Having multiple command line windows open at once can be confusing, since they look nearly identical</a:t>
            </a:r>
          </a:p>
        </p:txBody>
      </p:sp>
      <p:sp>
        <p:nvSpPr>
          <p:cNvPr id="4" name="Slide Number Placeholder 3">
            <a:extLst>
              <a:ext uri="{FF2B5EF4-FFF2-40B4-BE49-F238E27FC236}">
                <a16:creationId xmlns:a16="http://schemas.microsoft.com/office/drawing/2014/main" id="{E42E129F-09DC-476A-A8CA-AE2E57C2463D}"/>
              </a:ext>
            </a:extLst>
          </p:cNvPr>
          <p:cNvSpPr>
            <a:spLocks noGrp="1"/>
          </p:cNvSpPr>
          <p:nvPr>
            <p:ph type="sldNum" sz="quarter" idx="10"/>
          </p:nvPr>
        </p:nvSpPr>
        <p:spPr/>
        <p:txBody>
          <a:bodyPr/>
          <a:lstStyle/>
          <a:p>
            <a:fld id="{58B47EDC-70F1-447E-86E6-DFEA746573BF}" type="slidenum">
              <a:rPr lang="en-US" altLang="en-US" smtClean="0"/>
              <a:pPr/>
              <a:t>15</a:t>
            </a:fld>
            <a:endParaRPr lang="en-US" altLang="en-US" dirty="0"/>
          </a:p>
        </p:txBody>
      </p:sp>
      <p:grpSp>
        <p:nvGrpSpPr>
          <p:cNvPr id="7" name="Group 6"/>
          <p:cNvGrpSpPr/>
          <p:nvPr/>
        </p:nvGrpSpPr>
        <p:grpSpPr>
          <a:xfrm>
            <a:off x="8597760" y="3429000"/>
            <a:ext cx="2734170" cy="1903912"/>
            <a:chOff x="4973053" y="1740240"/>
            <a:chExt cx="3946358" cy="2748007"/>
          </a:xfrm>
        </p:grpSpPr>
        <p:sp>
          <p:nvSpPr>
            <p:cNvPr id="5" name="Rectangle 4"/>
            <p:cNvSpPr/>
            <p:nvPr/>
          </p:nvSpPr>
          <p:spPr>
            <a:xfrm>
              <a:off x="5776682" y="4221710"/>
              <a:ext cx="2242428" cy="266537"/>
            </a:xfrm>
            <a:prstGeom prst="rect">
              <a:avLst/>
            </a:prstGeom>
          </p:spPr>
          <p:txBody>
            <a:bodyPr wrap="none">
              <a:spAutoFit/>
            </a:bodyPr>
            <a:lstStyle/>
            <a:p>
              <a:pPr algn="ctr"/>
              <a:r>
                <a:rPr lang="en-US" sz="600" dirty="0"/>
                <a:t>Source: </a:t>
              </a:r>
              <a:r>
                <a:rPr lang="en-US" sz="600" dirty="0">
                  <a:hlinkClick r:id="rId3"/>
                </a:rPr>
                <a:t>http://i.stack.imgur.com/2hBJf.png</a:t>
              </a:r>
              <a:r>
                <a:rPr lang="en-US" sz="600" dirty="0"/>
                <a:t> </a:t>
              </a:r>
            </a:p>
          </p:txBody>
        </p:sp>
        <p:pic>
          <p:nvPicPr>
            <p:cNvPr id="5122" name="Picture 2" descr="http://i.stack.imgur.com/2hBJ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3053" y="1740240"/>
              <a:ext cx="3946358" cy="252915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4679586" y="6250940"/>
            <a:ext cx="2832827" cy="230256"/>
          </a:xfrm>
          <a:prstGeom prst="rect">
            <a:avLst/>
          </a:prstGeom>
        </p:spPr>
        <p:txBody>
          <a:bodyPr wrap="none">
            <a:spAutoFit/>
          </a:bodyPr>
          <a:lstStyle/>
          <a:p>
            <a:pPr marL="0" lvl="2" algn="ctr">
              <a:lnSpc>
                <a:spcPct val="120000"/>
              </a:lnSpc>
            </a:pPr>
            <a:r>
              <a:rPr lang="en-US" sz="800" dirty="0"/>
              <a:t>Source: </a:t>
            </a:r>
            <a:r>
              <a:rPr lang="en-US" sz="800" dirty="0">
                <a:hlinkClick r:id="rId5"/>
              </a:rPr>
              <a:t>http://www.computerhope.com/issues/ch000619.htm</a:t>
            </a:r>
            <a:r>
              <a:rPr lang="en-US" sz="800" dirty="0"/>
              <a:t> </a:t>
            </a:r>
          </a:p>
        </p:txBody>
      </p:sp>
    </p:spTree>
    <p:extLst>
      <p:ext uri="{BB962C8B-B14F-4D97-AF65-F5344CB8AC3E}">
        <p14:creationId xmlns:p14="http://schemas.microsoft.com/office/powerpoint/2010/main" val="39743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Accessing The Command Line</a:t>
            </a:r>
          </a:p>
        </p:txBody>
      </p:sp>
      <p:sp>
        <p:nvSpPr>
          <p:cNvPr id="2" name="Content Placeholder 1">
            <a:extLst>
              <a:ext uri="{FF2B5EF4-FFF2-40B4-BE49-F238E27FC236}">
                <a16:creationId xmlns:a16="http://schemas.microsoft.com/office/drawing/2014/main" id="{516A9247-1350-4663-A9CE-7F39BF4D9CBB}"/>
              </a:ext>
            </a:extLst>
          </p:cNvPr>
          <p:cNvSpPr>
            <a:spLocks noGrp="1"/>
          </p:cNvSpPr>
          <p:nvPr>
            <p:ph idx="1"/>
          </p:nvPr>
        </p:nvSpPr>
        <p:spPr/>
        <p:txBody>
          <a:bodyPr/>
          <a:lstStyle/>
          <a:p>
            <a:pPr defTabSz="914400"/>
            <a:r>
              <a:rPr lang="en-US" sz="2000" dirty="0">
                <a:solidFill>
                  <a:schemeClr val="accent1"/>
                </a:solidFill>
              </a:rPr>
              <a:t>Terminal</a:t>
            </a:r>
            <a:r>
              <a:rPr lang="en-US" sz="2000" dirty="0">
                <a:solidFill>
                  <a:srgbClr val="472CAA"/>
                </a:solidFill>
              </a:rPr>
              <a:t> is the tool used to access the Ubuntu Command Line</a:t>
            </a:r>
          </a:p>
          <a:p>
            <a:pPr defTabSz="914400"/>
            <a:r>
              <a:rPr lang="en-US" sz="2000" dirty="0">
                <a:solidFill>
                  <a:srgbClr val="472CAA"/>
                </a:solidFill>
              </a:rPr>
              <a:t>Click the Ubuntu button </a:t>
            </a:r>
          </a:p>
          <a:p>
            <a:pPr defTabSz="914400"/>
            <a:r>
              <a:rPr lang="en-US" sz="2000" dirty="0">
                <a:solidFill>
                  <a:srgbClr val="472CAA"/>
                </a:solidFill>
              </a:rPr>
              <a:t>Type </a:t>
            </a:r>
            <a:r>
              <a:rPr lang="en-US" sz="2000" dirty="0">
                <a:solidFill>
                  <a:schemeClr val="accent1"/>
                </a:solidFill>
              </a:rPr>
              <a:t>terminal</a:t>
            </a:r>
          </a:p>
          <a:p>
            <a:pPr defTabSz="914400"/>
            <a:r>
              <a:rPr lang="en-US" sz="2000" dirty="0">
                <a:solidFill>
                  <a:srgbClr val="472CAA"/>
                </a:solidFill>
              </a:rPr>
              <a:t>Press </a:t>
            </a:r>
            <a:r>
              <a:rPr lang="en-US" sz="2000" dirty="0">
                <a:solidFill>
                  <a:schemeClr val="accent1"/>
                </a:solidFill>
              </a:rPr>
              <a:t>Enter</a:t>
            </a:r>
            <a:r>
              <a:rPr lang="en-US" sz="2000" dirty="0">
                <a:solidFill>
                  <a:srgbClr val="472CAA"/>
                </a:solidFill>
              </a:rPr>
              <a:t> or click the icon labeled Terminal</a:t>
            </a:r>
          </a:p>
          <a:p>
            <a:pPr marL="0" indent="0" defTabSz="914400">
              <a:buNone/>
            </a:pPr>
            <a:r>
              <a:rPr lang="en-US" sz="2000" dirty="0">
                <a:solidFill>
                  <a:srgbClr val="472CAA"/>
                </a:solidFill>
              </a:rPr>
              <a:t>            OR</a:t>
            </a:r>
          </a:p>
          <a:p>
            <a:pPr defTabSz="914400"/>
            <a:r>
              <a:rPr lang="en-US" sz="2000" dirty="0">
                <a:solidFill>
                  <a:srgbClr val="472CAA"/>
                </a:solidFill>
              </a:rPr>
              <a:t>Press </a:t>
            </a:r>
            <a:r>
              <a:rPr lang="en-US" sz="2000" dirty="0">
                <a:solidFill>
                  <a:schemeClr val="accent1"/>
                </a:solidFill>
              </a:rPr>
              <a:t>Ctrl-Alt-T</a:t>
            </a:r>
          </a:p>
          <a:p>
            <a:endParaRPr lang="en-US" dirty="0"/>
          </a:p>
        </p:txBody>
      </p:sp>
      <p:sp>
        <p:nvSpPr>
          <p:cNvPr id="4" name="Slide Number Placeholder 3">
            <a:extLst>
              <a:ext uri="{FF2B5EF4-FFF2-40B4-BE49-F238E27FC236}">
                <a16:creationId xmlns:a16="http://schemas.microsoft.com/office/drawing/2014/main" id="{3B05B55F-7AF0-4D63-A024-A67B25AB88E0}"/>
              </a:ext>
            </a:extLst>
          </p:cNvPr>
          <p:cNvSpPr>
            <a:spLocks noGrp="1"/>
          </p:cNvSpPr>
          <p:nvPr>
            <p:ph type="sldNum" sz="quarter" idx="10"/>
          </p:nvPr>
        </p:nvSpPr>
        <p:spPr/>
        <p:txBody>
          <a:bodyPr/>
          <a:lstStyle/>
          <a:p>
            <a:fld id="{58B47EDC-70F1-447E-86E6-DFEA746573BF}" type="slidenum">
              <a:rPr lang="en-US" altLang="en-US" smtClean="0"/>
              <a:pPr/>
              <a:t>16</a:t>
            </a:fld>
            <a:endParaRPr lang="en-US" altLang="en-US" dirty="0"/>
          </a:p>
        </p:txBody>
      </p:sp>
      <p:pic>
        <p:nvPicPr>
          <p:cNvPr id="11" name="Picture 10"/>
          <p:cNvPicPr>
            <a:picLocks noChangeAspect="1"/>
          </p:cNvPicPr>
          <p:nvPr/>
        </p:nvPicPr>
        <p:blipFill>
          <a:blip r:embed="rId3"/>
          <a:stretch>
            <a:fillRect/>
          </a:stretch>
        </p:blipFill>
        <p:spPr>
          <a:xfrm>
            <a:off x="1934311" y="4253551"/>
            <a:ext cx="8036940" cy="2089762"/>
          </a:xfrm>
          <a:prstGeom prst="rect">
            <a:avLst/>
          </a:prstGeom>
        </p:spPr>
      </p:pic>
      <p:pic>
        <p:nvPicPr>
          <p:cNvPr id="12" name="Picture 11"/>
          <p:cNvPicPr>
            <a:picLocks noChangeAspect="1"/>
          </p:cNvPicPr>
          <p:nvPr/>
        </p:nvPicPr>
        <p:blipFill>
          <a:blip r:embed="rId4"/>
          <a:stretch>
            <a:fillRect/>
          </a:stretch>
        </p:blipFill>
        <p:spPr>
          <a:xfrm>
            <a:off x="8299244" y="1449607"/>
            <a:ext cx="600075" cy="590550"/>
          </a:xfrm>
          <a:prstGeom prst="rect">
            <a:avLst/>
          </a:prstGeom>
        </p:spPr>
      </p:pic>
      <p:cxnSp>
        <p:nvCxnSpPr>
          <p:cNvPr id="5" name="Straight Arrow Connector 4">
            <a:extLst>
              <a:ext uri="{FF2B5EF4-FFF2-40B4-BE49-F238E27FC236}">
                <a16:creationId xmlns:a16="http://schemas.microsoft.com/office/drawing/2014/main" id="{C5B02C11-A346-42AC-8798-6D75130C5FDE}"/>
              </a:ext>
            </a:extLst>
          </p:cNvPr>
          <p:cNvCxnSpPr>
            <a:cxnSpLocks/>
          </p:cNvCxnSpPr>
          <p:nvPr/>
        </p:nvCxnSpPr>
        <p:spPr>
          <a:xfrm>
            <a:off x="1104900" y="4686300"/>
            <a:ext cx="8255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105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Using Terminal</a:t>
            </a:r>
          </a:p>
        </p:txBody>
      </p:sp>
      <p:sp>
        <p:nvSpPr>
          <p:cNvPr id="2" name="Content Placeholder 1"/>
          <p:cNvSpPr>
            <a:spLocks noGrp="1"/>
          </p:cNvSpPr>
          <p:nvPr>
            <p:ph idx="1"/>
          </p:nvPr>
        </p:nvSpPr>
        <p:spPr/>
        <p:txBody>
          <a:bodyPr>
            <a:normAutofit/>
          </a:bodyPr>
          <a:lstStyle/>
          <a:p>
            <a:pPr>
              <a:spcBef>
                <a:spcPts val="0"/>
              </a:spcBef>
              <a:spcAft>
                <a:spcPts val="1200"/>
              </a:spcAft>
            </a:pPr>
            <a:r>
              <a:rPr lang="en-US" sz="2400" dirty="0"/>
              <a:t>When typing commands in </a:t>
            </a:r>
            <a:r>
              <a:rPr lang="en-US" sz="2400" dirty="0">
                <a:solidFill>
                  <a:schemeClr val="accent1"/>
                </a:solidFill>
              </a:rPr>
              <a:t>Terminal</a:t>
            </a:r>
            <a:r>
              <a:rPr lang="en-US" sz="2400" dirty="0"/>
              <a:t>,</a:t>
            </a:r>
            <a:r>
              <a:rPr lang="en-US" sz="2400" dirty="0">
                <a:solidFill>
                  <a:schemeClr val="accent1"/>
                </a:solidFill>
              </a:rPr>
              <a:t> </a:t>
            </a:r>
            <a:r>
              <a:rPr lang="en-US" sz="2400" dirty="0"/>
              <a:t>it is very important to pay attention to capitalization and spaces</a:t>
            </a:r>
          </a:p>
          <a:p>
            <a:pPr>
              <a:spcBef>
                <a:spcPts val="0"/>
              </a:spcBef>
              <a:spcAft>
                <a:spcPts val="1200"/>
              </a:spcAft>
            </a:pPr>
            <a:r>
              <a:rPr lang="en-US" sz="2400" dirty="0"/>
              <a:t>Hitting </a:t>
            </a:r>
            <a:r>
              <a:rPr lang="en-US" sz="2400" dirty="0">
                <a:solidFill>
                  <a:schemeClr val="accent1"/>
                </a:solidFill>
              </a:rPr>
              <a:t>Enter</a:t>
            </a:r>
            <a:r>
              <a:rPr lang="en-US" sz="2400" dirty="0"/>
              <a:t> will execute your command and hitting </a:t>
            </a:r>
            <a:r>
              <a:rPr lang="en-US" sz="2400" dirty="0">
                <a:solidFill>
                  <a:schemeClr val="accent1"/>
                </a:solidFill>
              </a:rPr>
              <a:t>Ctrl+D</a:t>
            </a:r>
            <a:r>
              <a:rPr lang="en-US" sz="2400" dirty="0"/>
              <a:t> will close any commands you have running or exit the Terminal</a:t>
            </a:r>
          </a:p>
          <a:p>
            <a:pPr>
              <a:spcBef>
                <a:spcPts val="0"/>
              </a:spcBef>
              <a:spcAft>
                <a:spcPts val="1200"/>
              </a:spcAft>
            </a:pPr>
            <a:r>
              <a:rPr lang="en-US" sz="2400" dirty="0"/>
              <a:t>There are numerous Ubuntu command databases and command line tutorials online. Here are a few sites:</a:t>
            </a:r>
          </a:p>
          <a:p>
            <a:pPr lvl="1">
              <a:spcBef>
                <a:spcPts val="0"/>
              </a:spcBef>
              <a:spcAft>
                <a:spcPts val="1200"/>
              </a:spcAft>
            </a:pPr>
            <a:r>
              <a:rPr lang="en-US" sz="2000" dirty="0">
                <a:hlinkClick r:id="rId3"/>
              </a:rPr>
              <a:t>https://help.ubuntu.com/community/UsingTheTerminal</a:t>
            </a:r>
            <a:endParaRPr lang="en-US" sz="2000" dirty="0"/>
          </a:p>
          <a:p>
            <a:pPr lvl="1">
              <a:spcBef>
                <a:spcPts val="0"/>
              </a:spcBef>
              <a:spcAft>
                <a:spcPts val="1200"/>
              </a:spcAft>
            </a:pPr>
            <a:r>
              <a:rPr lang="en-US" sz="2000" dirty="0">
                <a:hlinkClick r:id="rId4"/>
              </a:rPr>
              <a:t>http://ryanstutorials.net/linuxtutorial/</a:t>
            </a:r>
            <a:r>
              <a:rPr lang="en-US" sz="2000" dirty="0"/>
              <a:t> </a:t>
            </a:r>
          </a:p>
          <a:p>
            <a:pPr lvl="1">
              <a:spcBef>
                <a:spcPts val="0"/>
              </a:spcBef>
              <a:spcAft>
                <a:spcPts val="1200"/>
              </a:spcAft>
            </a:pPr>
            <a:r>
              <a:rPr lang="en-US" sz="2000" dirty="0">
                <a:hlinkClick r:id="rId5"/>
              </a:rPr>
              <a:t>http://manpages.ubuntu.com/</a:t>
            </a:r>
            <a:r>
              <a:rPr lang="en-US" sz="2000" dirty="0"/>
              <a:t> </a:t>
            </a:r>
          </a:p>
          <a:p>
            <a:pPr lvl="1">
              <a:spcBef>
                <a:spcPts val="0"/>
              </a:spcBef>
              <a:spcAft>
                <a:spcPts val="1200"/>
              </a:spcAft>
            </a:pPr>
            <a:r>
              <a:rPr lang="en-US" sz="2000" dirty="0">
                <a:hlinkClick r:id="rId6"/>
              </a:rPr>
              <a:t>http://ubuntu-manual.org/</a:t>
            </a:r>
            <a:r>
              <a:rPr lang="en-US" sz="2000" dirty="0"/>
              <a:t> </a:t>
            </a:r>
          </a:p>
        </p:txBody>
      </p:sp>
      <p:sp>
        <p:nvSpPr>
          <p:cNvPr id="3" name="Slide Number Placeholder 2">
            <a:extLst>
              <a:ext uri="{FF2B5EF4-FFF2-40B4-BE49-F238E27FC236}">
                <a16:creationId xmlns:a16="http://schemas.microsoft.com/office/drawing/2014/main" id="{5218D78D-E660-4300-928D-75E36C3DEFF7}"/>
              </a:ext>
            </a:extLst>
          </p:cNvPr>
          <p:cNvSpPr>
            <a:spLocks noGrp="1"/>
          </p:cNvSpPr>
          <p:nvPr>
            <p:ph type="sldNum" sz="quarter" idx="10"/>
          </p:nvPr>
        </p:nvSpPr>
        <p:spPr/>
        <p:txBody>
          <a:bodyPr/>
          <a:lstStyle/>
          <a:p>
            <a:fld id="{58B47EDC-70F1-447E-86E6-DFEA746573BF}" type="slidenum">
              <a:rPr lang="en-US" altLang="en-US" smtClean="0"/>
              <a:pPr/>
              <a:t>17</a:t>
            </a:fld>
            <a:endParaRPr lang="en-US" altLang="en-US" dirty="0"/>
          </a:p>
        </p:txBody>
      </p:sp>
    </p:spTree>
    <p:extLst>
      <p:ext uri="{BB962C8B-B14F-4D97-AF65-F5344CB8AC3E}">
        <p14:creationId xmlns:p14="http://schemas.microsoft.com/office/powerpoint/2010/main" val="344284982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Command Syntax</a:t>
            </a:r>
          </a:p>
        </p:txBody>
      </p:sp>
      <p:sp>
        <p:nvSpPr>
          <p:cNvPr id="2" name="Content Placeholder 1"/>
          <p:cNvSpPr>
            <a:spLocks noGrp="1"/>
          </p:cNvSpPr>
          <p:nvPr>
            <p:ph idx="1"/>
          </p:nvPr>
        </p:nvSpPr>
        <p:spPr>
          <a:xfrm>
            <a:off x="731520" y="2832100"/>
            <a:ext cx="10728960" cy="3311316"/>
          </a:xfrm>
        </p:spPr>
        <p:txBody>
          <a:bodyPr>
            <a:noAutofit/>
          </a:bodyPr>
          <a:lstStyle/>
          <a:p>
            <a:pPr>
              <a:spcBef>
                <a:spcPts val="0"/>
              </a:spcBef>
              <a:spcAft>
                <a:spcPts val="400"/>
              </a:spcAft>
            </a:pPr>
            <a:r>
              <a:rPr lang="en-US" sz="1600" dirty="0">
                <a:solidFill>
                  <a:schemeClr val="accent6">
                    <a:lumMod val="75000"/>
                  </a:schemeClr>
                </a:solidFill>
              </a:rPr>
              <a:t>Command</a:t>
            </a:r>
            <a:r>
              <a:rPr lang="en-US" sz="1600" dirty="0">
                <a:solidFill>
                  <a:schemeClr val="accent6"/>
                </a:solidFill>
              </a:rPr>
              <a:t>: </a:t>
            </a:r>
            <a:r>
              <a:rPr lang="en-US" sz="1600" dirty="0">
                <a:cs typeface="Consolas" panose="020B0609020204030204" pitchFamily="49" charset="0"/>
              </a:rPr>
              <a:t>tells the computer what you want it to do</a:t>
            </a:r>
          </a:p>
          <a:p>
            <a:pPr marL="571500" lvl="1" indent="-228600">
              <a:spcBef>
                <a:spcPts val="0"/>
              </a:spcBef>
              <a:spcAft>
                <a:spcPts val="400"/>
              </a:spcAft>
            </a:pPr>
            <a:r>
              <a:rPr lang="en-US" sz="1600" dirty="0">
                <a:cs typeface="Consolas" panose="020B0609020204030204" pitchFamily="49" charset="0"/>
              </a:rPr>
              <a:t>All other components of the syntax depend on what the command is</a:t>
            </a:r>
          </a:p>
          <a:p>
            <a:pPr marL="571500" lvl="1" indent="-228600">
              <a:spcBef>
                <a:spcPts val="0"/>
              </a:spcBef>
              <a:spcAft>
                <a:spcPts val="400"/>
              </a:spcAft>
            </a:pPr>
            <a:r>
              <a:rPr lang="en-US" sz="1600" dirty="0">
                <a:cs typeface="Consolas" panose="020B0609020204030204" pitchFamily="49" charset="0"/>
              </a:rPr>
              <a:t>The “cat” command creates, displays, or copies files</a:t>
            </a:r>
          </a:p>
          <a:p>
            <a:pPr>
              <a:spcBef>
                <a:spcPts val="0"/>
              </a:spcBef>
              <a:spcAft>
                <a:spcPts val="400"/>
              </a:spcAft>
            </a:pPr>
            <a:r>
              <a:rPr lang="en-US" sz="1600" dirty="0">
                <a:solidFill>
                  <a:schemeClr val="accent5"/>
                </a:solidFill>
              </a:rPr>
              <a:t>Option: </a:t>
            </a:r>
            <a:r>
              <a:rPr lang="en-US" sz="1600" dirty="0">
                <a:cs typeface="Consolas" panose="020B0609020204030204" pitchFamily="49" charset="0"/>
              </a:rPr>
              <a:t>customizes the output of the command</a:t>
            </a:r>
          </a:p>
          <a:p>
            <a:pPr marL="571500" lvl="1" indent="-228600">
              <a:spcBef>
                <a:spcPts val="0"/>
              </a:spcBef>
              <a:spcAft>
                <a:spcPts val="400"/>
              </a:spcAft>
            </a:pPr>
            <a:r>
              <a:rPr lang="en-US" sz="1600" dirty="0">
                <a:cs typeface="Consolas" panose="020B0609020204030204" pitchFamily="49" charset="0"/>
              </a:rPr>
              <a:t>“-n“ told the computer to add a number to each line of text in the file you created</a:t>
            </a:r>
          </a:p>
          <a:p>
            <a:pPr marL="571500" lvl="1" indent="-228600">
              <a:spcBef>
                <a:spcPts val="0"/>
              </a:spcBef>
              <a:spcAft>
                <a:spcPts val="400"/>
              </a:spcAft>
            </a:pPr>
            <a:r>
              <a:rPr lang="en-US" sz="1600" dirty="0">
                <a:cs typeface="Consolas" panose="020B0609020204030204" pitchFamily="49" charset="0"/>
              </a:rPr>
              <a:t>The effect an option has varies by command</a:t>
            </a:r>
          </a:p>
          <a:p>
            <a:pPr marL="571500" lvl="1" indent="-228600">
              <a:spcBef>
                <a:spcPts val="0"/>
              </a:spcBef>
              <a:spcAft>
                <a:spcPts val="400"/>
              </a:spcAft>
            </a:pPr>
            <a:r>
              <a:rPr lang="en-US" sz="1600" dirty="0">
                <a:cs typeface="Consolas" panose="020B0609020204030204" pitchFamily="49" charset="0"/>
              </a:rPr>
              <a:t>Not required for all commands</a:t>
            </a:r>
          </a:p>
          <a:p>
            <a:pPr>
              <a:spcBef>
                <a:spcPts val="0"/>
              </a:spcBef>
              <a:spcAft>
                <a:spcPts val="400"/>
              </a:spcAft>
            </a:pPr>
            <a:r>
              <a:rPr lang="en-US" sz="1600" dirty="0">
                <a:solidFill>
                  <a:schemeClr val="accent4"/>
                </a:solidFill>
              </a:rPr>
              <a:t>Operator:</a:t>
            </a:r>
            <a:r>
              <a:rPr lang="en-US" sz="1600" dirty="0"/>
              <a:t> </a:t>
            </a:r>
            <a:r>
              <a:rPr lang="en-US" sz="1600" dirty="0">
                <a:cs typeface="Consolas" panose="020B0609020204030204" pitchFamily="49" charset="0"/>
              </a:rPr>
              <a:t>directs the output of the command</a:t>
            </a:r>
          </a:p>
          <a:p>
            <a:pPr marL="571500" lvl="1" indent="-228600">
              <a:spcBef>
                <a:spcPts val="0"/>
              </a:spcBef>
              <a:spcAft>
                <a:spcPts val="400"/>
              </a:spcAft>
            </a:pPr>
            <a:r>
              <a:rPr lang="en-US" sz="1600" dirty="0">
                <a:cs typeface="Consolas" panose="020B0609020204030204" pitchFamily="49" charset="0"/>
              </a:rPr>
              <a:t>Not required for all commands</a:t>
            </a:r>
          </a:p>
          <a:p>
            <a:pPr>
              <a:spcBef>
                <a:spcPts val="0"/>
              </a:spcBef>
              <a:spcAft>
                <a:spcPts val="400"/>
              </a:spcAft>
            </a:pPr>
            <a:r>
              <a:rPr lang="en-US" sz="1600" dirty="0">
                <a:solidFill>
                  <a:schemeClr val="accent1"/>
                </a:solidFill>
              </a:rPr>
              <a:t>File Name/Location: </a:t>
            </a:r>
            <a:r>
              <a:rPr lang="en-US" sz="1600" dirty="0">
                <a:cs typeface="Consolas" panose="020B0609020204030204" pitchFamily="49" charset="0"/>
              </a:rPr>
              <a:t>Tells the OS to which file you want the command and options to happen</a:t>
            </a:r>
          </a:p>
          <a:p>
            <a:pPr>
              <a:spcBef>
                <a:spcPts val="0"/>
              </a:spcBef>
              <a:spcAft>
                <a:spcPts val="400"/>
              </a:spcAft>
            </a:pPr>
            <a:r>
              <a:rPr lang="en-US" sz="1600" dirty="0"/>
              <a:t>Like English sentences, Command Syntax can get very complex</a:t>
            </a:r>
          </a:p>
        </p:txBody>
      </p:sp>
      <p:sp>
        <p:nvSpPr>
          <p:cNvPr id="4" name="Slide Number Placeholder 3">
            <a:extLst>
              <a:ext uri="{FF2B5EF4-FFF2-40B4-BE49-F238E27FC236}">
                <a16:creationId xmlns:a16="http://schemas.microsoft.com/office/drawing/2014/main" id="{8D758E4D-BFF3-4C3A-A5FC-2C4B07F433D0}"/>
              </a:ext>
            </a:extLst>
          </p:cNvPr>
          <p:cNvSpPr>
            <a:spLocks noGrp="1"/>
          </p:cNvSpPr>
          <p:nvPr>
            <p:ph type="sldNum" sz="quarter" idx="10"/>
          </p:nvPr>
        </p:nvSpPr>
        <p:spPr/>
        <p:txBody>
          <a:bodyPr/>
          <a:lstStyle/>
          <a:p>
            <a:fld id="{58B47EDC-70F1-447E-86E6-DFEA746573BF}" type="slidenum">
              <a:rPr lang="en-US" altLang="en-US" smtClean="0"/>
              <a:pPr/>
              <a:t>18</a:t>
            </a:fld>
            <a:endParaRPr lang="en-US" altLang="en-US" dirty="0"/>
          </a:p>
        </p:txBody>
      </p:sp>
      <p:grpSp>
        <p:nvGrpSpPr>
          <p:cNvPr id="26" name="Group 25"/>
          <p:cNvGrpSpPr/>
          <p:nvPr/>
        </p:nvGrpSpPr>
        <p:grpSpPr>
          <a:xfrm>
            <a:off x="2756952" y="1384582"/>
            <a:ext cx="6678097" cy="1275020"/>
            <a:chOff x="1002863" y="1645839"/>
            <a:chExt cx="6678097" cy="1275020"/>
          </a:xfrm>
        </p:grpSpPr>
        <p:sp>
          <p:nvSpPr>
            <p:cNvPr id="9" name="Rectangle 8"/>
            <p:cNvSpPr/>
            <p:nvPr/>
          </p:nvSpPr>
          <p:spPr>
            <a:xfrm>
              <a:off x="1002863" y="2375614"/>
              <a:ext cx="1042273" cy="338554"/>
            </a:xfrm>
            <a:prstGeom prst="rect">
              <a:avLst/>
            </a:prstGeom>
          </p:spPr>
          <p:txBody>
            <a:bodyPr wrap="none">
              <a:spAutoFit/>
            </a:bodyPr>
            <a:lstStyle/>
            <a:p>
              <a:pPr algn="ctr"/>
              <a:r>
                <a:rPr lang="en-US" sz="1600" dirty="0">
                  <a:solidFill>
                    <a:schemeClr val="accent6">
                      <a:lumMod val="75000"/>
                    </a:schemeClr>
                  </a:solidFill>
                </a:rPr>
                <a:t>Command</a:t>
              </a:r>
            </a:p>
          </p:txBody>
        </p:sp>
        <p:grpSp>
          <p:nvGrpSpPr>
            <p:cNvPr id="25" name="Group 24"/>
            <p:cNvGrpSpPr/>
            <p:nvPr/>
          </p:nvGrpSpPr>
          <p:grpSpPr>
            <a:xfrm>
              <a:off x="1463040" y="1645839"/>
              <a:ext cx="6217920" cy="1275020"/>
              <a:chOff x="1463040" y="1645839"/>
              <a:chExt cx="6217920" cy="1275020"/>
            </a:xfrm>
          </p:grpSpPr>
          <p:sp>
            <p:nvSpPr>
              <p:cNvPr id="10" name="Rectangle 9"/>
              <p:cNvSpPr/>
              <p:nvPr/>
            </p:nvSpPr>
            <p:spPr>
              <a:xfrm>
                <a:off x="4216712" y="2572114"/>
                <a:ext cx="1804853" cy="338554"/>
              </a:xfrm>
              <a:prstGeom prst="rect">
                <a:avLst/>
              </a:prstGeom>
            </p:spPr>
            <p:txBody>
              <a:bodyPr wrap="none">
                <a:spAutoFit/>
              </a:bodyPr>
              <a:lstStyle/>
              <a:p>
                <a:pPr algn="ctr"/>
                <a:r>
                  <a:rPr lang="en-US" sz="1600" dirty="0">
                    <a:solidFill>
                      <a:schemeClr val="accent1"/>
                    </a:solidFill>
                  </a:rPr>
                  <a:t>File Name/Location</a:t>
                </a:r>
              </a:p>
            </p:txBody>
          </p:sp>
          <p:sp>
            <p:nvSpPr>
              <p:cNvPr id="14" name="Left Brace 13"/>
              <p:cNvSpPr/>
              <p:nvPr/>
            </p:nvSpPr>
            <p:spPr>
              <a:xfrm rot="16200000">
                <a:off x="1750422" y="2078768"/>
                <a:ext cx="91440" cy="457200"/>
              </a:xfrm>
              <a:prstGeom prst="leftBrac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Rectangle 14"/>
              <p:cNvSpPr/>
              <p:nvPr/>
            </p:nvSpPr>
            <p:spPr>
              <a:xfrm>
                <a:off x="1463040" y="1970183"/>
                <a:ext cx="6217920" cy="369332"/>
              </a:xfrm>
              <a:prstGeom prst="rect">
                <a:avLst/>
              </a:prstGeom>
            </p:spPr>
            <p:txBody>
              <a:bodyPr>
                <a:spAutoFit/>
              </a:bodyPr>
              <a:lstStyle/>
              <a:p>
                <a:pPr algn="ctr"/>
                <a:r>
                  <a:rPr lang="en-US" dirty="0">
                    <a:solidFill>
                      <a:schemeClr val="accent6">
                        <a:lumMod val="75000"/>
                      </a:schemeClr>
                    </a:solidFill>
                    <a:latin typeface="Consolas" panose="020B0609020204030204" pitchFamily="49" charset="0"/>
                    <a:cs typeface="Consolas" panose="020B0609020204030204" pitchFamily="49" charset="0"/>
                  </a:rPr>
                  <a:t>cat </a:t>
                </a:r>
                <a:r>
                  <a:rPr lang="en-US" dirty="0">
                    <a:solidFill>
                      <a:schemeClr val="accent5"/>
                    </a:solidFill>
                    <a:latin typeface="Consolas" panose="020B0609020204030204" pitchFamily="49" charset="0"/>
                    <a:cs typeface="Consolas" panose="020B0609020204030204" pitchFamily="49" charset="0"/>
                  </a:rPr>
                  <a:t>–n</a:t>
                </a:r>
                <a:r>
                  <a:rPr lang="en-US" dirty="0">
                    <a:solidFill>
                      <a:sysClr val="windowText" lastClr="000000"/>
                    </a:solidFill>
                    <a:latin typeface="Consolas" panose="020B0609020204030204" pitchFamily="49" charset="0"/>
                    <a:cs typeface="Consolas" panose="020B0609020204030204" pitchFamily="49" charset="0"/>
                  </a:rPr>
                  <a:t> </a:t>
                </a:r>
                <a:r>
                  <a:rPr lang="en-US" dirty="0">
                    <a:solidFill>
                      <a:schemeClr val="accent4"/>
                    </a:solidFill>
                    <a:latin typeface="Consolas" panose="020B0609020204030204" pitchFamily="49" charset="0"/>
                    <a:cs typeface="Consolas" panose="020B0609020204030204" pitchFamily="49" charset="0"/>
                  </a:rPr>
                  <a:t>&gt;</a:t>
                </a:r>
                <a:r>
                  <a:rPr lang="en-US" dirty="0">
                    <a:solidFill>
                      <a:sysClr val="windowText" lastClr="000000"/>
                    </a:solidFill>
                    <a:latin typeface="Consolas" panose="020B0609020204030204" pitchFamily="49" charset="0"/>
                    <a:cs typeface="Consolas" panose="020B0609020204030204" pitchFamily="49" charset="0"/>
                  </a:rPr>
                  <a:t> </a:t>
                </a:r>
                <a:r>
                  <a:rPr lang="en-US" dirty="0">
                    <a:solidFill>
                      <a:schemeClr val="accent1"/>
                    </a:solidFill>
                    <a:latin typeface="Consolas" panose="020B0609020204030204" pitchFamily="49" charset="0"/>
                    <a:cs typeface="Consolas" panose="020B0609020204030204" pitchFamily="49" charset="0"/>
                  </a:rPr>
                  <a:t>/home/cybepatriot/Documents/hello2.txt</a:t>
                </a:r>
              </a:p>
            </p:txBody>
          </p:sp>
          <p:sp>
            <p:nvSpPr>
              <p:cNvPr id="16" name="Left Brace 15"/>
              <p:cNvSpPr/>
              <p:nvPr/>
            </p:nvSpPr>
            <p:spPr>
              <a:xfrm rot="16200000">
                <a:off x="2132874" y="2266005"/>
                <a:ext cx="274320" cy="274320"/>
              </a:xfrm>
              <a:prstGeom prst="leftBrace">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Rectangle 17"/>
              <p:cNvSpPr/>
              <p:nvPr/>
            </p:nvSpPr>
            <p:spPr>
              <a:xfrm>
                <a:off x="2070747" y="1645839"/>
                <a:ext cx="942759" cy="338554"/>
              </a:xfrm>
              <a:prstGeom prst="rect">
                <a:avLst/>
              </a:prstGeom>
            </p:spPr>
            <p:txBody>
              <a:bodyPr wrap="none">
                <a:spAutoFit/>
              </a:bodyPr>
              <a:lstStyle/>
              <a:p>
                <a:pPr algn="ctr"/>
                <a:r>
                  <a:rPr lang="en-US" sz="1600" dirty="0">
                    <a:solidFill>
                      <a:schemeClr val="accent4"/>
                    </a:solidFill>
                  </a:rPr>
                  <a:t>Operator</a:t>
                </a:r>
              </a:p>
            </p:txBody>
          </p:sp>
          <p:sp>
            <p:nvSpPr>
              <p:cNvPr id="19" name="Left Brace 18"/>
              <p:cNvSpPr/>
              <p:nvPr/>
            </p:nvSpPr>
            <p:spPr>
              <a:xfrm rot="5400000" flipV="1">
                <a:off x="2534509" y="1962790"/>
                <a:ext cx="45720" cy="182880"/>
              </a:xfrm>
              <a:prstGeom prst="leftBrace">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Rectangle 19"/>
              <p:cNvSpPr/>
              <p:nvPr/>
            </p:nvSpPr>
            <p:spPr>
              <a:xfrm>
                <a:off x="1896772" y="2582305"/>
                <a:ext cx="759246" cy="338554"/>
              </a:xfrm>
              <a:prstGeom prst="rect">
                <a:avLst/>
              </a:prstGeom>
            </p:spPr>
            <p:txBody>
              <a:bodyPr wrap="none">
                <a:spAutoFit/>
              </a:bodyPr>
              <a:lstStyle/>
              <a:p>
                <a:pPr algn="ctr"/>
                <a:r>
                  <a:rPr lang="en-US" sz="1600" dirty="0">
                    <a:solidFill>
                      <a:schemeClr val="accent5"/>
                    </a:solidFill>
                  </a:rPr>
                  <a:t>Option</a:t>
                </a:r>
              </a:p>
            </p:txBody>
          </p:sp>
          <p:sp>
            <p:nvSpPr>
              <p:cNvPr id="21" name="Left Brace 20"/>
              <p:cNvSpPr/>
              <p:nvPr/>
            </p:nvSpPr>
            <p:spPr>
              <a:xfrm rot="16200000">
                <a:off x="4981979" y="-26556"/>
                <a:ext cx="274320" cy="4846320"/>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23" name="Rectangle 22"/>
          <p:cNvSpPr/>
          <p:nvPr/>
        </p:nvSpPr>
        <p:spPr>
          <a:xfrm>
            <a:off x="9851043" y="6073140"/>
            <a:ext cx="1811714" cy="215444"/>
          </a:xfrm>
          <a:prstGeom prst="rect">
            <a:avLst/>
          </a:prstGeom>
        </p:spPr>
        <p:txBody>
          <a:bodyPr wrap="none">
            <a:spAutoFit/>
          </a:bodyPr>
          <a:lstStyle/>
          <a:p>
            <a:pPr marL="0" lvl="3" algn="ctr"/>
            <a:r>
              <a:rPr lang="en-US" sz="800" dirty="0"/>
              <a:t>Source: </a:t>
            </a:r>
            <a:r>
              <a:rPr lang="en-US" sz="800" dirty="0">
                <a:hlinkClick r:id="rId3"/>
              </a:rPr>
              <a:t>http://www.linfo.org/cat.html</a:t>
            </a:r>
            <a:r>
              <a:rPr lang="en-US" sz="800" dirty="0"/>
              <a:t> </a:t>
            </a:r>
          </a:p>
        </p:txBody>
      </p:sp>
    </p:spTree>
    <p:extLst>
      <p:ext uri="{BB962C8B-B14F-4D97-AF65-F5344CB8AC3E}">
        <p14:creationId xmlns:p14="http://schemas.microsoft.com/office/powerpoint/2010/main" val="202497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Basic Navigation Commands</a:t>
            </a:r>
          </a:p>
        </p:txBody>
      </p:sp>
      <p:sp>
        <p:nvSpPr>
          <p:cNvPr id="2" name="Content Placeholder 1">
            <a:extLst>
              <a:ext uri="{FF2B5EF4-FFF2-40B4-BE49-F238E27FC236}">
                <a16:creationId xmlns:a16="http://schemas.microsoft.com/office/drawing/2014/main" id="{17BA6B39-8FCB-461F-8464-77E248DC4C05}"/>
              </a:ext>
            </a:extLst>
          </p:cNvPr>
          <p:cNvSpPr>
            <a:spLocks noGrp="1"/>
          </p:cNvSpPr>
          <p:nvPr>
            <p:ph idx="1"/>
          </p:nvPr>
        </p:nvSpPr>
        <p:spPr/>
        <p:txBody>
          <a:bodyPr numCol="2"/>
          <a:lstStyle/>
          <a:p>
            <a:pPr>
              <a:spcBef>
                <a:spcPts val="0"/>
              </a:spcBef>
              <a:spcAft>
                <a:spcPts val="600"/>
              </a:spcAft>
            </a:pPr>
            <a:r>
              <a:rPr lang="en-US" sz="2100" dirty="0" err="1">
                <a:solidFill>
                  <a:schemeClr val="accent1"/>
                </a:solidFill>
                <a:latin typeface="Consolas" panose="020B0609020204030204" pitchFamily="49" charset="0"/>
              </a:rPr>
              <a:t>pwd</a:t>
            </a:r>
            <a:endParaRPr lang="en-US" sz="2100" dirty="0">
              <a:solidFill>
                <a:schemeClr val="accent1"/>
              </a:solidFill>
              <a:latin typeface="Consolas" panose="020B0609020204030204" pitchFamily="49" charset="0"/>
            </a:endParaRPr>
          </a:p>
          <a:p>
            <a:pPr lvl="1">
              <a:spcBef>
                <a:spcPts val="0"/>
              </a:spcBef>
              <a:spcAft>
                <a:spcPts val="600"/>
              </a:spcAft>
            </a:pPr>
            <a:r>
              <a:rPr lang="en-US" sz="1900" dirty="0"/>
              <a:t>“Present Working Directory”</a:t>
            </a:r>
          </a:p>
          <a:p>
            <a:pPr lvl="1">
              <a:spcBef>
                <a:spcPts val="0"/>
              </a:spcBef>
              <a:spcAft>
                <a:spcPts val="600"/>
              </a:spcAft>
            </a:pPr>
            <a:r>
              <a:rPr lang="en-US" sz="1900" dirty="0"/>
              <a:t>Prints out your current working directory</a:t>
            </a:r>
          </a:p>
          <a:p>
            <a:pPr>
              <a:spcBef>
                <a:spcPts val="0"/>
              </a:spcBef>
              <a:spcAft>
                <a:spcPts val="600"/>
              </a:spcAft>
            </a:pPr>
            <a:r>
              <a:rPr lang="en-US" sz="2100" dirty="0">
                <a:solidFill>
                  <a:schemeClr val="accent1"/>
                </a:solidFill>
                <a:latin typeface="Consolas" panose="020B0609020204030204" pitchFamily="49" charset="0"/>
              </a:rPr>
              <a:t>ls</a:t>
            </a:r>
            <a:r>
              <a:rPr lang="en-US" sz="2100" dirty="0">
                <a:latin typeface="Consolas" panose="020B0609020204030204" pitchFamily="49" charset="0"/>
              </a:rPr>
              <a:t> [</a:t>
            </a:r>
            <a:r>
              <a:rPr lang="en-US" sz="2100" u="sng" dirty="0">
                <a:latin typeface="Consolas" panose="020B0609020204030204" pitchFamily="49" charset="0"/>
              </a:rPr>
              <a:t>FILE</a:t>
            </a:r>
            <a:r>
              <a:rPr lang="en-US" sz="2100" dirty="0">
                <a:latin typeface="Consolas" panose="020B0609020204030204" pitchFamily="49" charset="0"/>
              </a:rPr>
              <a:t>]…</a:t>
            </a:r>
          </a:p>
          <a:p>
            <a:pPr lvl="1">
              <a:spcBef>
                <a:spcPts val="0"/>
              </a:spcBef>
              <a:spcAft>
                <a:spcPts val="600"/>
              </a:spcAft>
            </a:pPr>
            <a:r>
              <a:rPr lang="en-US" sz="1900" dirty="0"/>
              <a:t>“List Segments”</a:t>
            </a:r>
          </a:p>
          <a:p>
            <a:pPr lvl="1">
              <a:spcBef>
                <a:spcPts val="0"/>
              </a:spcBef>
              <a:spcAft>
                <a:spcPts val="600"/>
              </a:spcAft>
            </a:pPr>
            <a:r>
              <a:rPr lang="en-US" sz="1900" dirty="0"/>
              <a:t>Optional file/directory paths as an argument</a:t>
            </a:r>
          </a:p>
          <a:p>
            <a:pPr>
              <a:spcBef>
                <a:spcPts val="0"/>
              </a:spcBef>
              <a:spcAft>
                <a:spcPts val="600"/>
              </a:spcAft>
            </a:pPr>
            <a:r>
              <a:rPr lang="en-US" sz="2100" dirty="0">
                <a:solidFill>
                  <a:schemeClr val="accent1"/>
                </a:solidFill>
                <a:latin typeface="Consolas" panose="020B0609020204030204" pitchFamily="49" charset="0"/>
              </a:rPr>
              <a:t>cd</a:t>
            </a:r>
            <a:r>
              <a:rPr lang="en-US" sz="2100" dirty="0">
                <a:latin typeface="Consolas" panose="020B0609020204030204" pitchFamily="49" charset="0"/>
              </a:rPr>
              <a:t> [</a:t>
            </a:r>
            <a:r>
              <a:rPr lang="en-US" sz="2100" u="sng" dirty="0" err="1">
                <a:latin typeface="Consolas" panose="020B0609020204030204" pitchFamily="49" charset="0"/>
              </a:rPr>
              <a:t>dir</a:t>
            </a:r>
            <a:r>
              <a:rPr lang="en-US" sz="2100" dirty="0">
                <a:latin typeface="Consolas" panose="020B0609020204030204" pitchFamily="49" charset="0"/>
              </a:rPr>
              <a:t>]</a:t>
            </a:r>
          </a:p>
          <a:p>
            <a:pPr lvl="1">
              <a:spcBef>
                <a:spcPts val="0"/>
              </a:spcBef>
              <a:spcAft>
                <a:spcPts val="600"/>
              </a:spcAft>
            </a:pPr>
            <a:r>
              <a:rPr lang="en-US" sz="1900" dirty="0"/>
              <a:t>“Change Directory”</a:t>
            </a:r>
          </a:p>
          <a:p>
            <a:pPr lvl="1">
              <a:spcBef>
                <a:spcPts val="0"/>
              </a:spcBef>
              <a:spcAft>
                <a:spcPts val="600"/>
              </a:spcAft>
            </a:pPr>
            <a:r>
              <a:rPr lang="en-US" sz="1900" dirty="0"/>
              <a:t>Optional directory path as an argument</a:t>
            </a:r>
            <a:endParaRPr lang="en-US" sz="2100" dirty="0"/>
          </a:p>
          <a:p>
            <a:pPr marL="0" indent="0">
              <a:spcBef>
                <a:spcPts val="0"/>
              </a:spcBef>
              <a:spcAft>
                <a:spcPts val="600"/>
              </a:spcAft>
              <a:buNone/>
            </a:pPr>
            <a:endParaRPr lang="en-US" sz="2100" dirty="0"/>
          </a:p>
          <a:p>
            <a:pPr marL="0" indent="0">
              <a:spcBef>
                <a:spcPts val="0"/>
              </a:spcBef>
              <a:spcAft>
                <a:spcPts val="600"/>
              </a:spcAft>
              <a:buNone/>
            </a:pPr>
            <a:endParaRPr lang="en-US" sz="2100" dirty="0"/>
          </a:p>
          <a:p>
            <a:pPr>
              <a:spcBef>
                <a:spcPts val="0"/>
              </a:spcBef>
              <a:spcAft>
                <a:spcPts val="600"/>
              </a:spcAft>
            </a:pPr>
            <a:r>
              <a:rPr lang="en-US" sz="2100" dirty="0">
                <a:solidFill>
                  <a:schemeClr val="accent1"/>
                </a:solidFill>
              </a:rPr>
              <a:t>Absolute paths</a:t>
            </a:r>
          </a:p>
          <a:p>
            <a:pPr lvl="1">
              <a:spcBef>
                <a:spcPts val="0"/>
              </a:spcBef>
              <a:spcAft>
                <a:spcPts val="600"/>
              </a:spcAft>
            </a:pPr>
            <a:r>
              <a:rPr lang="en-US" sz="1900" dirty="0"/>
              <a:t>Starts from the </a:t>
            </a:r>
            <a:r>
              <a:rPr lang="en-US" sz="1900" i="1" dirty="0"/>
              <a:t>root directory </a:t>
            </a:r>
            <a:r>
              <a:rPr lang="en-US" sz="1900" dirty="0"/>
              <a:t>(</a:t>
            </a:r>
            <a:r>
              <a:rPr lang="en-US" sz="1900" dirty="0">
                <a:latin typeface="Consolas" panose="020B0609020204030204" pitchFamily="49" charset="0"/>
              </a:rPr>
              <a:t>/</a:t>
            </a:r>
            <a:r>
              <a:rPr lang="en-US" sz="1900" dirty="0"/>
              <a:t>)</a:t>
            </a:r>
          </a:p>
          <a:p>
            <a:pPr lvl="1">
              <a:spcBef>
                <a:spcPts val="0"/>
              </a:spcBef>
              <a:spcAft>
                <a:spcPts val="600"/>
              </a:spcAft>
            </a:pPr>
            <a:r>
              <a:rPr lang="en-US" sz="1900" dirty="0">
                <a:latin typeface="Consolas" panose="020B0609020204030204" pitchFamily="49" charset="0"/>
              </a:rPr>
              <a:t>cd /home/</a:t>
            </a:r>
            <a:r>
              <a:rPr lang="en-US" sz="1900" dirty="0" err="1">
                <a:latin typeface="Consolas" panose="020B0609020204030204" pitchFamily="49" charset="0"/>
              </a:rPr>
              <a:t>cyberpatriot</a:t>
            </a:r>
            <a:r>
              <a:rPr lang="en-US" sz="1900" dirty="0">
                <a:latin typeface="Consolas" panose="020B0609020204030204" pitchFamily="49" charset="0"/>
              </a:rPr>
              <a:t>/Music</a:t>
            </a:r>
          </a:p>
          <a:p>
            <a:pPr>
              <a:spcBef>
                <a:spcPts val="0"/>
              </a:spcBef>
              <a:spcAft>
                <a:spcPts val="600"/>
              </a:spcAft>
            </a:pPr>
            <a:r>
              <a:rPr lang="en-US" sz="2100" dirty="0">
                <a:solidFill>
                  <a:schemeClr val="accent1"/>
                </a:solidFill>
              </a:rPr>
              <a:t>Relative paths</a:t>
            </a:r>
          </a:p>
          <a:p>
            <a:pPr lvl="1">
              <a:spcBef>
                <a:spcPts val="0"/>
              </a:spcBef>
              <a:spcAft>
                <a:spcPts val="600"/>
              </a:spcAft>
            </a:pPr>
            <a:r>
              <a:rPr lang="en-US" sz="1900" dirty="0"/>
              <a:t>Start from the </a:t>
            </a:r>
            <a:r>
              <a:rPr lang="en-US" sz="1900" i="1" dirty="0"/>
              <a:t>current directory </a:t>
            </a:r>
            <a:r>
              <a:rPr lang="en-US" sz="1900" dirty="0"/>
              <a:t>(</a:t>
            </a:r>
            <a:r>
              <a:rPr lang="en-US" sz="1900" dirty="0">
                <a:latin typeface="Consolas" panose="020B0609020204030204" pitchFamily="49" charset="0"/>
              </a:rPr>
              <a:t>.</a:t>
            </a:r>
            <a:r>
              <a:rPr lang="en-US" sz="1900" dirty="0"/>
              <a:t>)</a:t>
            </a:r>
          </a:p>
          <a:p>
            <a:pPr lvl="1">
              <a:spcBef>
                <a:spcPts val="0"/>
              </a:spcBef>
              <a:spcAft>
                <a:spcPts val="600"/>
              </a:spcAft>
            </a:pPr>
            <a:r>
              <a:rPr lang="en-US" sz="1900" dirty="0">
                <a:latin typeface="Consolas" panose="020B0609020204030204" pitchFamily="49" charset="0"/>
              </a:rPr>
              <a:t>cd ./Music </a:t>
            </a:r>
            <a:r>
              <a:rPr lang="en-US" sz="1900" dirty="0"/>
              <a:t>or just </a:t>
            </a:r>
            <a:r>
              <a:rPr lang="en-US" sz="1900" dirty="0">
                <a:latin typeface="Consolas" panose="020B0609020204030204" pitchFamily="49" charset="0"/>
              </a:rPr>
              <a:t>cd Music</a:t>
            </a:r>
          </a:p>
          <a:p>
            <a:pPr lvl="1">
              <a:spcBef>
                <a:spcPts val="0"/>
              </a:spcBef>
              <a:spcAft>
                <a:spcPts val="600"/>
              </a:spcAft>
            </a:pPr>
            <a:r>
              <a:rPr lang="en-US" sz="1900" dirty="0"/>
              <a:t>One dot (</a:t>
            </a:r>
            <a:r>
              <a:rPr lang="en-US" sz="1900" dirty="0">
                <a:latin typeface="Consolas" panose="020B0609020204030204" pitchFamily="49" charset="0"/>
              </a:rPr>
              <a:t>.</a:t>
            </a:r>
            <a:r>
              <a:rPr lang="en-US" sz="1900" dirty="0"/>
              <a:t>) indicates the </a:t>
            </a:r>
            <a:r>
              <a:rPr lang="en-US" sz="1900" i="1" dirty="0"/>
              <a:t>current directory</a:t>
            </a:r>
          </a:p>
          <a:p>
            <a:pPr lvl="1">
              <a:spcBef>
                <a:spcPts val="0"/>
              </a:spcBef>
              <a:spcAft>
                <a:spcPts val="600"/>
              </a:spcAft>
            </a:pPr>
            <a:r>
              <a:rPr lang="en-US" sz="1900" dirty="0"/>
              <a:t>Two dots (</a:t>
            </a:r>
            <a:r>
              <a:rPr lang="en-US" sz="1900" dirty="0">
                <a:latin typeface="Consolas" panose="020B0609020204030204" pitchFamily="49" charset="0"/>
              </a:rPr>
              <a:t>..</a:t>
            </a:r>
            <a:r>
              <a:rPr lang="en-US" sz="1900" dirty="0"/>
              <a:t>) indicates the </a:t>
            </a:r>
            <a:r>
              <a:rPr lang="en-US" sz="1900" i="1" dirty="0"/>
              <a:t>parent directory</a:t>
            </a:r>
          </a:p>
          <a:p>
            <a:pPr>
              <a:lnSpc>
                <a:spcPct val="120000"/>
              </a:lnSpc>
              <a:spcBef>
                <a:spcPts val="0"/>
              </a:spcBef>
              <a:spcAft>
                <a:spcPts val="600"/>
              </a:spcAft>
            </a:pPr>
            <a:endParaRPr lang="en-US" sz="2200" dirty="0">
              <a:solidFill>
                <a:schemeClr val="accent3"/>
              </a:solidFill>
            </a:endParaRPr>
          </a:p>
          <a:p>
            <a:endParaRPr lang="en-US" dirty="0"/>
          </a:p>
        </p:txBody>
      </p:sp>
      <p:sp>
        <p:nvSpPr>
          <p:cNvPr id="4" name="Slide Number Placeholder 3"/>
          <p:cNvSpPr>
            <a:spLocks noGrp="1"/>
          </p:cNvSpPr>
          <p:nvPr>
            <p:ph type="sldNum" sz="quarter" idx="10"/>
          </p:nvPr>
        </p:nvSpPr>
        <p:spPr/>
        <p:txBody>
          <a:bodyPr/>
          <a:lstStyle/>
          <a:p>
            <a:fld id="{D71C8E48-A79C-499D-8FFE-56D9A638984C}" type="slidenum">
              <a:rPr lang="en-US" smtClean="0"/>
              <a:pPr/>
              <a:t>19</a:t>
            </a:fld>
            <a:endParaRPr lang="en-US" dirty="0"/>
          </a:p>
        </p:txBody>
      </p:sp>
    </p:spTree>
    <p:extLst>
      <p:ext uri="{BB962C8B-B14F-4D97-AF65-F5344CB8AC3E}">
        <p14:creationId xmlns:p14="http://schemas.microsoft.com/office/powerpoint/2010/main" val="11544110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Learning Objectives</a:t>
            </a:r>
            <a:endParaRPr lang="en-US" dirty="0"/>
          </a:p>
        </p:txBody>
      </p:sp>
      <p:sp>
        <p:nvSpPr>
          <p:cNvPr id="2" name="Content Placeholder 1"/>
          <p:cNvSpPr>
            <a:spLocks noGrp="1"/>
          </p:cNvSpPr>
          <p:nvPr>
            <p:ph idx="1"/>
          </p:nvPr>
        </p:nvSpPr>
        <p:spPr/>
        <p:txBody>
          <a:bodyPr>
            <a:normAutofit/>
          </a:bodyPr>
          <a:lstStyle/>
          <a:p>
            <a:r>
              <a:rPr lang="en-US" sz="2400" dirty="0"/>
              <a:t>Understand the basics of Linux, including the nature, architecture, and differences/similarities with Windows</a:t>
            </a:r>
          </a:p>
          <a:p>
            <a:pPr lvl="1"/>
            <a:r>
              <a:rPr lang="en-US" sz="2400" dirty="0"/>
              <a:t>Linux overview</a:t>
            </a:r>
          </a:p>
          <a:p>
            <a:pPr lvl="1"/>
            <a:r>
              <a:rPr lang="en-US" sz="2400" dirty="0"/>
              <a:t>Common Linux terms and definitions</a:t>
            </a:r>
          </a:p>
          <a:p>
            <a:pPr lvl="1"/>
            <a:r>
              <a:rPr lang="en-US" sz="2400" dirty="0"/>
              <a:t>Linux system architecture</a:t>
            </a:r>
          </a:p>
          <a:p>
            <a:pPr lvl="1"/>
            <a:r>
              <a:rPr lang="en-US" sz="2400" dirty="0"/>
              <a:t>Differences and similarities with Windows</a:t>
            </a:r>
          </a:p>
          <a:p>
            <a:pPr lvl="1"/>
            <a:endParaRPr lang="en-US" sz="700" dirty="0"/>
          </a:p>
          <a:p>
            <a:r>
              <a:rPr lang="en-US" sz="2400" dirty="0"/>
              <a:t>Gain an introduction to the Linux command line environment</a:t>
            </a:r>
          </a:p>
          <a:p>
            <a:pPr lvl="1"/>
            <a:r>
              <a:rPr lang="en-US" sz="2400" dirty="0"/>
              <a:t>The “sudo” command</a:t>
            </a:r>
          </a:p>
        </p:txBody>
      </p:sp>
      <p:sp>
        <p:nvSpPr>
          <p:cNvPr id="3" name="Slide Number Placeholder 2">
            <a:extLst>
              <a:ext uri="{FF2B5EF4-FFF2-40B4-BE49-F238E27FC236}">
                <a16:creationId xmlns:a16="http://schemas.microsoft.com/office/drawing/2014/main" id="{092196C2-D29B-4D33-B9BF-69BA85E68C6F}"/>
              </a:ext>
            </a:extLst>
          </p:cNvPr>
          <p:cNvSpPr>
            <a:spLocks noGrp="1"/>
          </p:cNvSpPr>
          <p:nvPr>
            <p:ph type="sldNum" sz="quarter" idx="10"/>
          </p:nvPr>
        </p:nvSpPr>
        <p:spPr/>
        <p:txBody>
          <a:bodyPr/>
          <a:lstStyle/>
          <a:p>
            <a:fld id="{58B47EDC-70F1-447E-86E6-DFEA746573BF}" type="slidenum">
              <a:rPr lang="en-US" altLang="en-US" smtClean="0"/>
              <a:pPr/>
              <a:t>2</a:t>
            </a:fld>
            <a:endParaRPr lang="en-US" alt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Command Manuals and Usage</a:t>
            </a:r>
          </a:p>
        </p:txBody>
      </p:sp>
      <p:sp>
        <p:nvSpPr>
          <p:cNvPr id="2" name="Content Placeholder 1"/>
          <p:cNvSpPr>
            <a:spLocks noGrp="1"/>
          </p:cNvSpPr>
          <p:nvPr>
            <p:ph idx="1"/>
          </p:nvPr>
        </p:nvSpPr>
        <p:spPr/>
        <p:txBody>
          <a:bodyPr>
            <a:normAutofit lnSpcReduction="10000"/>
          </a:bodyPr>
          <a:lstStyle/>
          <a:p>
            <a:r>
              <a:rPr lang="en-US" sz="2800" dirty="0">
                <a:solidFill>
                  <a:schemeClr val="accent1"/>
                </a:solidFill>
                <a:latin typeface="Consolas" panose="020B0609020204030204" pitchFamily="49" charset="0"/>
              </a:rPr>
              <a:t>man</a:t>
            </a:r>
            <a:r>
              <a:rPr lang="en-US" sz="2400" dirty="0">
                <a:latin typeface="Consolas" panose="020B0609020204030204" pitchFamily="49" charset="0"/>
              </a:rPr>
              <a:t> [</a:t>
            </a:r>
            <a:r>
              <a:rPr lang="en-US" sz="2400" u="sng" dirty="0">
                <a:latin typeface="Consolas" panose="020B0609020204030204" pitchFamily="49" charset="0"/>
              </a:rPr>
              <a:t>section</a:t>
            </a:r>
            <a:r>
              <a:rPr lang="en-US" sz="2400" dirty="0">
                <a:latin typeface="Consolas" panose="020B0609020204030204" pitchFamily="49" charset="0"/>
              </a:rPr>
              <a:t>] </a:t>
            </a:r>
            <a:r>
              <a:rPr lang="en-US" sz="2400" u="sng" dirty="0">
                <a:latin typeface="Consolas" panose="020B0609020204030204" pitchFamily="49" charset="0"/>
              </a:rPr>
              <a:t>page</a:t>
            </a:r>
          </a:p>
          <a:p>
            <a:pPr lvl="1"/>
            <a:r>
              <a:rPr lang="en-US" sz="2400" dirty="0"/>
              <a:t>“Manual”</a:t>
            </a:r>
          </a:p>
          <a:p>
            <a:pPr lvl="1"/>
            <a:r>
              <a:rPr lang="en-US" sz="2400" dirty="0"/>
              <a:t>Displays the manual for a command</a:t>
            </a:r>
          </a:p>
          <a:p>
            <a:r>
              <a:rPr lang="en-US" sz="2400" dirty="0">
                <a:solidFill>
                  <a:srgbClr val="472CAA"/>
                </a:solidFill>
              </a:rPr>
              <a:t>Type </a:t>
            </a:r>
            <a:r>
              <a:rPr lang="en-US" sz="2400" dirty="0">
                <a:solidFill>
                  <a:schemeClr val="accent1"/>
                </a:solidFill>
                <a:latin typeface="Consolas" panose="020B0609020204030204" pitchFamily="49" charset="0"/>
              </a:rPr>
              <a:t>man </a:t>
            </a:r>
            <a:r>
              <a:rPr lang="en-US" sz="2400" dirty="0" err="1">
                <a:solidFill>
                  <a:schemeClr val="accent1"/>
                </a:solidFill>
                <a:latin typeface="Consolas" panose="020B0609020204030204" pitchFamily="49" charset="0"/>
              </a:rPr>
              <a:t>man</a:t>
            </a:r>
            <a:r>
              <a:rPr lang="en-US" sz="2400" dirty="0">
                <a:solidFill>
                  <a:schemeClr val="accent1"/>
                </a:solidFill>
                <a:latin typeface="Consolas" panose="020B0609020204030204" pitchFamily="49" charset="0"/>
              </a:rPr>
              <a:t> </a:t>
            </a:r>
            <a:r>
              <a:rPr lang="en-US" sz="2400" dirty="0">
                <a:solidFill>
                  <a:srgbClr val="472CAA"/>
                </a:solidFill>
              </a:rPr>
              <a:t>and press </a:t>
            </a:r>
            <a:r>
              <a:rPr lang="en-US" sz="2400" dirty="0">
                <a:solidFill>
                  <a:schemeClr val="accent1"/>
                </a:solidFill>
              </a:rPr>
              <a:t>Enter</a:t>
            </a:r>
          </a:p>
          <a:p>
            <a:pPr lvl="1"/>
            <a:r>
              <a:rPr lang="en-US" sz="2400" dirty="0"/>
              <a:t>Displays the manual for the command “man”</a:t>
            </a:r>
          </a:p>
          <a:p>
            <a:pPr lvl="1"/>
            <a:r>
              <a:rPr lang="en-US" sz="2400" dirty="0">
                <a:solidFill>
                  <a:srgbClr val="472CAA"/>
                </a:solidFill>
              </a:rPr>
              <a:t>Use the </a:t>
            </a:r>
            <a:r>
              <a:rPr lang="en-US" sz="2400" dirty="0">
                <a:solidFill>
                  <a:schemeClr val="accent1"/>
                </a:solidFill>
              </a:rPr>
              <a:t>arrow keys </a:t>
            </a:r>
            <a:r>
              <a:rPr lang="en-US" sz="2400" dirty="0">
                <a:solidFill>
                  <a:srgbClr val="472CAA"/>
                </a:solidFill>
              </a:rPr>
              <a:t>or </a:t>
            </a:r>
            <a:r>
              <a:rPr lang="en-US" sz="2400" dirty="0" err="1">
                <a:solidFill>
                  <a:schemeClr val="accent1"/>
                </a:solidFill>
                <a:latin typeface="Consolas" panose="020B0609020204030204" pitchFamily="49" charset="0"/>
              </a:rPr>
              <a:t>PgUp</a:t>
            </a:r>
            <a:r>
              <a:rPr lang="en-US" sz="2400" dirty="0">
                <a:solidFill>
                  <a:schemeClr val="accent1"/>
                </a:solidFill>
                <a:latin typeface="Consolas" panose="020B0609020204030204" pitchFamily="49" charset="0"/>
              </a:rPr>
              <a:t>/</a:t>
            </a:r>
            <a:r>
              <a:rPr lang="en-US" sz="2400" dirty="0" err="1">
                <a:solidFill>
                  <a:schemeClr val="accent1"/>
                </a:solidFill>
                <a:latin typeface="Consolas" panose="020B0609020204030204" pitchFamily="49" charset="0"/>
              </a:rPr>
              <a:t>PgDn</a:t>
            </a:r>
            <a:r>
              <a:rPr lang="en-US" sz="2400" dirty="0">
                <a:solidFill>
                  <a:schemeClr val="accent1"/>
                </a:solidFill>
                <a:latin typeface="Consolas" panose="020B0609020204030204" pitchFamily="49" charset="0"/>
              </a:rPr>
              <a:t> </a:t>
            </a:r>
            <a:r>
              <a:rPr lang="en-US" sz="2400" dirty="0">
                <a:solidFill>
                  <a:srgbClr val="472CAA"/>
                </a:solidFill>
              </a:rPr>
              <a:t>to scroll up and down</a:t>
            </a:r>
          </a:p>
          <a:p>
            <a:pPr lvl="1"/>
            <a:endParaRPr lang="en-US" sz="2400" dirty="0">
              <a:solidFill>
                <a:srgbClr val="472CAA"/>
              </a:solidFill>
            </a:endParaRPr>
          </a:p>
          <a:p>
            <a:pPr lvl="1"/>
            <a:endParaRPr lang="en-US" sz="2400" dirty="0">
              <a:solidFill>
                <a:srgbClr val="472CAA"/>
              </a:solidFill>
            </a:endParaRPr>
          </a:p>
          <a:p>
            <a:pPr marL="0" indent="0">
              <a:buNone/>
            </a:pPr>
            <a:endParaRPr lang="en-US" sz="2400" dirty="0">
              <a:solidFill>
                <a:srgbClr val="472CAA"/>
              </a:solidFill>
            </a:endParaRPr>
          </a:p>
          <a:p>
            <a:r>
              <a:rPr lang="en-US" sz="2800" dirty="0">
                <a:solidFill>
                  <a:srgbClr val="472CAA"/>
                </a:solidFill>
              </a:rPr>
              <a:t>Type </a:t>
            </a:r>
            <a:r>
              <a:rPr lang="en-US" sz="2800" dirty="0">
                <a:solidFill>
                  <a:schemeClr val="accent1"/>
                </a:solidFill>
              </a:rPr>
              <a:t>q</a:t>
            </a:r>
          </a:p>
          <a:p>
            <a:pPr lvl="1"/>
            <a:r>
              <a:rPr lang="en-US" sz="2800" dirty="0"/>
              <a:t>Exits man</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D71C8E48-A79C-499D-8FFE-56D9A638984C}" type="slidenum">
              <a:rPr lang="en-US" smtClean="0"/>
              <a:pPr/>
              <a:t>20</a:t>
            </a:fld>
            <a:endParaRPr lang="en-US" dirty="0"/>
          </a:p>
        </p:txBody>
      </p:sp>
      <p:pic>
        <p:nvPicPr>
          <p:cNvPr id="5" name="Picture 4"/>
          <p:cNvPicPr>
            <a:picLocks noChangeAspect="1"/>
          </p:cNvPicPr>
          <p:nvPr/>
        </p:nvPicPr>
        <p:blipFill>
          <a:blip r:embed="rId3"/>
          <a:stretch>
            <a:fillRect/>
          </a:stretch>
        </p:blipFill>
        <p:spPr>
          <a:xfrm>
            <a:off x="2959178" y="4111605"/>
            <a:ext cx="6273644" cy="1082246"/>
          </a:xfrm>
          <a:prstGeom prst="rect">
            <a:avLst/>
          </a:prstGeom>
        </p:spPr>
      </p:pic>
    </p:spTree>
    <p:extLst>
      <p:ext uri="{BB962C8B-B14F-4D97-AF65-F5344CB8AC3E}">
        <p14:creationId xmlns:p14="http://schemas.microsoft.com/office/powerpoint/2010/main" val="2623308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Command Manuals and Usage</a:t>
            </a:r>
          </a:p>
        </p:txBody>
      </p:sp>
      <p:sp>
        <p:nvSpPr>
          <p:cNvPr id="2" name="Content Placeholder 1"/>
          <p:cNvSpPr>
            <a:spLocks noGrp="1"/>
          </p:cNvSpPr>
          <p:nvPr>
            <p:ph idx="1"/>
          </p:nvPr>
        </p:nvSpPr>
        <p:spPr/>
        <p:txBody>
          <a:bodyPr>
            <a:normAutofit/>
          </a:bodyPr>
          <a:lstStyle/>
          <a:p>
            <a:r>
              <a:rPr lang="en-US" sz="2800" dirty="0">
                <a:latin typeface="+mn-lt"/>
              </a:rPr>
              <a:t>Many commands have a </a:t>
            </a:r>
            <a:r>
              <a:rPr lang="en-US" sz="2800" dirty="0">
                <a:latin typeface="Consolas" panose="020B0609020204030204" pitchFamily="49" charset="0"/>
              </a:rPr>
              <a:t>--help</a:t>
            </a:r>
            <a:r>
              <a:rPr lang="en-US" sz="2800" dirty="0">
                <a:latin typeface="+mn-lt"/>
              </a:rPr>
              <a:t> or </a:t>
            </a:r>
            <a:r>
              <a:rPr lang="en-US" sz="2800" dirty="0">
                <a:latin typeface="Consolas" panose="020B0609020204030204" pitchFamily="49" charset="0"/>
              </a:rPr>
              <a:t>–h </a:t>
            </a:r>
            <a:r>
              <a:rPr lang="en-US" sz="2800" dirty="0">
                <a:latin typeface="+mn-lt"/>
              </a:rPr>
              <a:t>option</a:t>
            </a:r>
            <a:endParaRPr lang="en-US" sz="2800" u="sng" dirty="0">
              <a:latin typeface="+mn-lt"/>
            </a:endParaRPr>
          </a:p>
          <a:p>
            <a:r>
              <a:rPr lang="en-US" sz="2800" dirty="0">
                <a:solidFill>
                  <a:srgbClr val="472CAA"/>
                </a:solidFill>
              </a:rPr>
              <a:t>Type </a:t>
            </a:r>
            <a:r>
              <a:rPr lang="en-US" sz="2800" dirty="0">
                <a:solidFill>
                  <a:schemeClr val="accent1"/>
                </a:solidFill>
                <a:latin typeface="Consolas" panose="020B0609020204030204" pitchFamily="49" charset="0"/>
              </a:rPr>
              <a:t>ls --help </a:t>
            </a:r>
            <a:r>
              <a:rPr lang="en-US" sz="2800" dirty="0">
                <a:solidFill>
                  <a:srgbClr val="472CAA"/>
                </a:solidFill>
              </a:rPr>
              <a:t>and press </a:t>
            </a:r>
            <a:r>
              <a:rPr lang="en-US" sz="2800" dirty="0">
                <a:solidFill>
                  <a:schemeClr val="accent1"/>
                </a:solidFill>
              </a:rPr>
              <a:t>Enter</a:t>
            </a:r>
          </a:p>
          <a:p>
            <a:pPr lvl="1"/>
            <a:r>
              <a:rPr lang="en-US" sz="2800" dirty="0"/>
              <a:t>Displays help for the command ls</a:t>
            </a:r>
          </a:p>
          <a:p>
            <a:pPr marL="0" indent="0">
              <a:buNone/>
            </a:pPr>
            <a:endParaRPr lang="en-US" sz="2800" dirty="0"/>
          </a:p>
        </p:txBody>
      </p:sp>
      <p:sp>
        <p:nvSpPr>
          <p:cNvPr id="4" name="Slide Number Placeholder 3"/>
          <p:cNvSpPr>
            <a:spLocks noGrp="1"/>
          </p:cNvSpPr>
          <p:nvPr>
            <p:ph type="sldNum" sz="quarter" idx="10"/>
          </p:nvPr>
        </p:nvSpPr>
        <p:spPr/>
        <p:txBody>
          <a:bodyPr/>
          <a:lstStyle/>
          <a:p>
            <a:fld id="{D71C8E48-A79C-499D-8FFE-56D9A638984C}" type="slidenum">
              <a:rPr lang="en-US" smtClean="0"/>
              <a:pPr/>
              <a:t>21</a:t>
            </a:fld>
            <a:endParaRPr lang="en-US" dirty="0"/>
          </a:p>
        </p:txBody>
      </p:sp>
      <p:pic>
        <p:nvPicPr>
          <p:cNvPr id="6" name="Picture 5"/>
          <p:cNvPicPr>
            <a:picLocks noChangeAspect="1"/>
          </p:cNvPicPr>
          <p:nvPr/>
        </p:nvPicPr>
        <p:blipFill>
          <a:blip r:embed="rId3"/>
          <a:stretch>
            <a:fillRect/>
          </a:stretch>
        </p:blipFill>
        <p:spPr>
          <a:xfrm>
            <a:off x="2987661" y="3429000"/>
            <a:ext cx="6216678" cy="1183288"/>
          </a:xfrm>
          <a:prstGeom prst="rect">
            <a:avLst/>
          </a:prstGeom>
        </p:spPr>
      </p:pic>
      <p:sp>
        <p:nvSpPr>
          <p:cNvPr id="8" name="Content Placeholder 1"/>
          <p:cNvSpPr txBox="1">
            <a:spLocks/>
          </p:cNvSpPr>
          <p:nvPr/>
        </p:nvSpPr>
        <p:spPr>
          <a:xfrm>
            <a:off x="1889760" y="4788372"/>
            <a:ext cx="8229600" cy="9087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1260479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endCondLst>
                                    <p:cond evt="begin" delay="0">
                                      <p:tn val="13"/>
                                    </p:cond>
                                  </p:end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File Contents and Output Redirection</a:t>
            </a:r>
          </a:p>
        </p:txBody>
      </p:sp>
      <p:sp>
        <p:nvSpPr>
          <p:cNvPr id="2" name="Content Placeholder 1"/>
          <p:cNvSpPr>
            <a:spLocks noGrp="1"/>
          </p:cNvSpPr>
          <p:nvPr>
            <p:ph idx="1"/>
          </p:nvPr>
        </p:nvSpPr>
        <p:spPr/>
        <p:txBody>
          <a:bodyPr>
            <a:normAutofit lnSpcReduction="10000"/>
          </a:bodyPr>
          <a:lstStyle/>
          <a:p>
            <a:r>
              <a:rPr lang="en-US" dirty="0">
                <a:solidFill>
                  <a:schemeClr val="accent1"/>
                </a:solidFill>
                <a:latin typeface="Consolas" panose="020B0609020204030204" pitchFamily="49" charset="0"/>
              </a:rPr>
              <a:t>cat</a:t>
            </a:r>
            <a:r>
              <a:rPr lang="en-US" dirty="0">
                <a:latin typeface="Consolas" panose="020B0609020204030204" pitchFamily="49" charset="0"/>
              </a:rPr>
              <a:t> [</a:t>
            </a:r>
            <a:r>
              <a:rPr lang="en-US" u="sng" dirty="0">
                <a:latin typeface="Consolas" panose="020B0609020204030204" pitchFamily="49" charset="0"/>
              </a:rPr>
              <a:t>FILE</a:t>
            </a:r>
            <a:r>
              <a:rPr lang="en-US" dirty="0">
                <a:latin typeface="Consolas" panose="020B0609020204030204" pitchFamily="49" charset="0"/>
              </a:rPr>
              <a:t>]...</a:t>
            </a:r>
          </a:p>
          <a:p>
            <a:pPr lvl="1"/>
            <a:r>
              <a:rPr lang="en-US" dirty="0"/>
              <a:t>“Concatenate” </a:t>
            </a:r>
          </a:p>
          <a:p>
            <a:pPr lvl="1"/>
            <a:r>
              <a:rPr lang="en-US" dirty="0"/>
              <a:t>Concatenate files and prints to standard output</a:t>
            </a:r>
          </a:p>
          <a:p>
            <a:pPr lvl="1"/>
            <a:r>
              <a:rPr lang="en-US" dirty="0"/>
              <a:t>Commonly used to print the contents of a single file</a:t>
            </a:r>
          </a:p>
          <a:p>
            <a:r>
              <a:rPr lang="en-US" dirty="0">
                <a:solidFill>
                  <a:schemeClr val="accent1"/>
                </a:solidFill>
                <a:latin typeface="Consolas" panose="020B0609020204030204" pitchFamily="49" charset="0"/>
              </a:rPr>
              <a:t>file</a:t>
            </a:r>
            <a:r>
              <a:rPr lang="en-US" dirty="0">
                <a:latin typeface="Consolas" panose="020B0609020204030204" pitchFamily="49" charset="0"/>
              </a:rPr>
              <a:t> [</a:t>
            </a:r>
            <a:r>
              <a:rPr lang="en-US" u="sng" dirty="0">
                <a:latin typeface="Consolas" panose="020B0609020204030204" pitchFamily="49" charset="0"/>
              </a:rPr>
              <a:t>FILE</a:t>
            </a:r>
            <a:r>
              <a:rPr lang="en-US" dirty="0">
                <a:latin typeface="Consolas" panose="020B0609020204030204" pitchFamily="49" charset="0"/>
              </a:rPr>
              <a:t>]...</a:t>
            </a:r>
          </a:p>
          <a:p>
            <a:pPr lvl="1"/>
            <a:r>
              <a:rPr lang="en-US" dirty="0"/>
              <a:t>determines the type of a file</a:t>
            </a:r>
          </a:p>
          <a:p>
            <a:r>
              <a:rPr lang="en-US" dirty="0">
                <a:solidFill>
                  <a:schemeClr val="accent1"/>
                </a:solidFill>
                <a:latin typeface="Consolas" panose="020B0609020204030204" pitchFamily="49" charset="0"/>
              </a:rPr>
              <a:t>echo</a:t>
            </a:r>
            <a:r>
              <a:rPr lang="en-US" dirty="0">
                <a:latin typeface="Consolas" panose="020B0609020204030204" pitchFamily="49" charset="0"/>
              </a:rPr>
              <a:t> [</a:t>
            </a:r>
            <a:r>
              <a:rPr lang="en-US" u="sng" dirty="0">
                <a:latin typeface="Consolas" panose="020B0609020204030204" pitchFamily="49" charset="0"/>
              </a:rPr>
              <a:t>STRING</a:t>
            </a:r>
            <a:r>
              <a:rPr lang="en-US" dirty="0">
                <a:latin typeface="Consolas" panose="020B0609020204030204" pitchFamily="49" charset="0"/>
              </a:rPr>
              <a:t>]...</a:t>
            </a:r>
          </a:p>
          <a:p>
            <a:pPr lvl="1"/>
            <a:r>
              <a:rPr lang="en-US" dirty="0"/>
              <a:t>displays a line of text in the command line</a:t>
            </a:r>
          </a:p>
          <a:p>
            <a:r>
              <a:rPr lang="en-US" dirty="0">
                <a:latin typeface="Consolas" panose="020B0609020204030204" pitchFamily="49" charset="0"/>
              </a:rPr>
              <a:t>[command] </a:t>
            </a:r>
            <a:r>
              <a:rPr lang="en-US" dirty="0">
                <a:solidFill>
                  <a:schemeClr val="accent1"/>
                </a:solidFill>
                <a:latin typeface="Consolas" panose="020B0609020204030204" pitchFamily="49" charset="0"/>
              </a:rPr>
              <a:t>&gt;</a:t>
            </a:r>
            <a:r>
              <a:rPr lang="en-US" dirty="0">
                <a:latin typeface="Consolas" panose="020B0609020204030204" pitchFamily="49" charset="0"/>
              </a:rPr>
              <a:t> [</a:t>
            </a:r>
            <a:r>
              <a:rPr lang="en-US" u="sng" dirty="0">
                <a:latin typeface="Consolas" panose="020B0609020204030204" pitchFamily="49" charset="0"/>
              </a:rPr>
              <a:t>FILE</a:t>
            </a:r>
            <a:r>
              <a:rPr lang="en-US" dirty="0">
                <a:latin typeface="Consolas" panose="020B0609020204030204" pitchFamily="49" charset="0"/>
              </a:rPr>
              <a:t>]</a:t>
            </a:r>
          </a:p>
          <a:p>
            <a:pPr lvl="1"/>
            <a:r>
              <a:rPr lang="en-US" dirty="0"/>
              <a:t>The standard output of any command can be redirected to a file with a “greater than” symbol</a:t>
            </a:r>
          </a:p>
          <a:p>
            <a:pPr lvl="1"/>
            <a:r>
              <a:rPr lang="en-US" dirty="0"/>
              <a:t>This will create a new file or overwrite an existing file</a:t>
            </a:r>
          </a:p>
        </p:txBody>
      </p:sp>
      <p:sp>
        <p:nvSpPr>
          <p:cNvPr id="4" name="Slide Number Placeholder 3"/>
          <p:cNvSpPr>
            <a:spLocks noGrp="1"/>
          </p:cNvSpPr>
          <p:nvPr>
            <p:ph type="sldNum" sz="quarter" idx="10"/>
          </p:nvPr>
        </p:nvSpPr>
        <p:spPr/>
        <p:txBody>
          <a:bodyPr/>
          <a:lstStyle/>
          <a:p>
            <a:fld id="{D71C8E48-A79C-499D-8FFE-56D9A638984C}" type="slidenum">
              <a:rPr lang="en-US" smtClean="0"/>
              <a:pPr/>
              <a:t>22</a:t>
            </a:fld>
            <a:endParaRPr lang="en-US" dirty="0"/>
          </a:p>
        </p:txBody>
      </p:sp>
    </p:spTree>
    <p:extLst>
      <p:ext uri="{BB962C8B-B14F-4D97-AF65-F5344CB8AC3E}">
        <p14:creationId xmlns:p14="http://schemas.microsoft.com/office/powerpoint/2010/main" val="321247221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Sample Command</a:t>
            </a:r>
          </a:p>
        </p:txBody>
      </p:sp>
      <p:sp>
        <p:nvSpPr>
          <p:cNvPr id="10" name="Content Placeholder 9">
            <a:extLst>
              <a:ext uri="{FF2B5EF4-FFF2-40B4-BE49-F238E27FC236}">
                <a16:creationId xmlns:a16="http://schemas.microsoft.com/office/drawing/2014/main" id="{B8F3D1D9-C059-4079-AD5F-C0791BBB0844}"/>
              </a:ext>
            </a:extLst>
          </p:cNvPr>
          <p:cNvSpPr>
            <a:spLocks noGrp="1"/>
          </p:cNvSpPr>
          <p:nvPr>
            <p:ph idx="1"/>
          </p:nvPr>
        </p:nvSpPr>
        <p:spPr/>
        <p:txBody>
          <a:bodyPr/>
          <a:lstStyle/>
          <a:p>
            <a:r>
              <a:rPr lang="en-US" dirty="0"/>
              <a:t>Note: If the Linux Operating System does not have a CyberPatriot Directory, use another directory</a:t>
            </a:r>
          </a:p>
          <a:p>
            <a:endParaRPr lang="en-US" dirty="0"/>
          </a:p>
        </p:txBody>
      </p:sp>
      <p:sp>
        <p:nvSpPr>
          <p:cNvPr id="4" name="Slide Number Placeholder 3">
            <a:extLst>
              <a:ext uri="{FF2B5EF4-FFF2-40B4-BE49-F238E27FC236}">
                <a16:creationId xmlns:a16="http://schemas.microsoft.com/office/drawing/2014/main" id="{82DA6936-416F-4CD3-8D8C-889321095B53}"/>
              </a:ext>
            </a:extLst>
          </p:cNvPr>
          <p:cNvSpPr>
            <a:spLocks noGrp="1"/>
          </p:cNvSpPr>
          <p:nvPr>
            <p:ph type="sldNum" sz="quarter" idx="10"/>
          </p:nvPr>
        </p:nvSpPr>
        <p:spPr/>
        <p:txBody>
          <a:bodyPr/>
          <a:lstStyle/>
          <a:p>
            <a:fld id="{58B47EDC-70F1-447E-86E6-DFEA746573BF}" type="slidenum">
              <a:rPr lang="en-US" altLang="en-US" smtClean="0"/>
              <a:pPr/>
              <a:t>23</a:t>
            </a:fld>
            <a:endParaRPr lang="en-US" altLang="en-US" dirty="0"/>
          </a:p>
        </p:txBody>
      </p:sp>
      <p:sp>
        <p:nvSpPr>
          <p:cNvPr id="6" name="Content Placeholder 1"/>
          <p:cNvSpPr txBox="1">
            <a:spLocks/>
          </p:cNvSpPr>
          <p:nvPr/>
        </p:nvSpPr>
        <p:spPr>
          <a:xfrm>
            <a:off x="1828800" y="1956032"/>
            <a:ext cx="8560286" cy="1487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endParaRPr lang="en-US" sz="2800" dirty="0">
              <a:solidFill>
                <a:schemeClr val="accent1"/>
              </a:solidFill>
              <a:latin typeface="+mn-lt"/>
              <a:cs typeface="Consolas" panose="020B0609020204030204" pitchFamily="49" charset="0"/>
            </a:endParaRPr>
          </a:p>
        </p:txBody>
      </p:sp>
      <p:sp>
        <p:nvSpPr>
          <p:cNvPr id="11" name="Content Placeholder 1">
            <a:extLst>
              <a:ext uri="{FF2B5EF4-FFF2-40B4-BE49-F238E27FC236}">
                <a16:creationId xmlns:a16="http://schemas.microsoft.com/office/drawing/2014/main" id="{F56CCB3D-B5B8-4924-BF6B-5561039C1D71}"/>
              </a:ext>
            </a:extLst>
          </p:cNvPr>
          <p:cNvSpPr txBox="1">
            <a:spLocks/>
          </p:cNvSpPr>
          <p:nvPr/>
        </p:nvSpPr>
        <p:spPr bwMode="auto">
          <a:xfrm>
            <a:off x="3416300" y="2257552"/>
            <a:ext cx="7772400" cy="42575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228600" indent="-228600" algn="l" rtl="0" eaLnBrk="0" fontAlgn="base" hangingPunct="0">
              <a:spcBef>
                <a:spcPct val="20000"/>
              </a:spcBef>
              <a:spcAft>
                <a:spcPct val="0"/>
              </a:spcAft>
              <a:buFont typeface="Arial"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defTabSz="914400">
              <a:spcBef>
                <a:spcPts val="0"/>
              </a:spcBef>
              <a:spcAft>
                <a:spcPts val="600"/>
              </a:spcAft>
              <a:buFont typeface="+mj-lt"/>
              <a:buAutoNum type="arabicPeriod"/>
            </a:pPr>
            <a:r>
              <a:rPr lang="en-US" sz="2000" dirty="0"/>
              <a:t>In Terminal, type </a:t>
            </a:r>
          </a:p>
          <a:p>
            <a:pPr marL="0" indent="0" algn="ctr" defTabSz="914400">
              <a:spcBef>
                <a:spcPts val="0"/>
              </a:spcBef>
              <a:spcAft>
                <a:spcPts val="600"/>
              </a:spcAft>
              <a:buFont typeface="Arial" charset="0"/>
              <a:buNone/>
            </a:pPr>
            <a:r>
              <a:rPr lang="en-US" sz="1900" dirty="0">
                <a:solidFill>
                  <a:schemeClr val="accent1"/>
                </a:solidFill>
                <a:latin typeface="Consolas" panose="020B0609020204030204" pitchFamily="49" charset="0"/>
                <a:cs typeface="Consolas" panose="020B0609020204030204" pitchFamily="49" charset="0"/>
              </a:rPr>
              <a:t>cat –n &gt; /home/</a:t>
            </a:r>
            <a:r>
              <a:rPr lang="en-US" sz="1900" dirty="0" err="1">
                <a:solidFill>
                  <a:schemeClr val="accent1"/>
                </a:solidFill>
                <a:latin typeface="Consolas" panose="020B0609020204030204" pitchFamily="49" charset="0"/>
                <a:cs typeface="Consolas" panose="020B0609020204030204" pitchFamily="49" charset="0"/>
              </a:rPr>
              <a:t>cyberpatriot</a:t>
            </a:r>
            <a:r>
              <a:rPr lang="en-US" sz="1900" dirty="0">
                <a:solidFill>
                  <a:schemeClr val="accent1"/>
                </a:solidFill>
                <a:latin typeface="Consolas" panose="020B0609020204030204" pitchFamily="49" charset="0"/>
                <a:cs typeface="Consolas" panose="020B0609020204030204" pitchFamily="49" charset="0"/>
              </a:rPr>
              <a:t>/Documents/hello2.txt</a:t>
            </a:r>
          </a:p>
          <a:p>
            <a:pPr marL="457200" lvl="1" indent="0" defTabSz="914400">
              <a:spcBef>
                <a:spcPts val="0"/>
              </a:spcBef>
              <a:spcAft>
                <a:spcPts val="600"/>
              </a:spcAft>
              <a:buFont typeface="Arial" charset="0"/>
              <a:buNone/>
            </a:pPr>
            <a:r>
              <a:rPr lang="en-US" sz="1600" dirty="0">
                <a:latin typeface="Calibri" panose="020F0502020204030204" pitchFamily="34" charset="0"/>
                <a:cs typeface="Consolas" panose="020B0609020204030204" pitchFamily="49" charset="0"/>
              </a:rPr>
              <a:t>**Make sure to capitalize </a:t>
            </a:r>
            <a:r>
              <a:rPr lang="en-US" sz="1600" u="sng" dirty="0">
                <a:latin typeface="Calibri" panose="020F0502020204030204" pitchFamily="34" charset="0"/>
                <a:cs typeface="Consolas" panose="020B0609020204030204" pitchFamily="49" charset="0"/>
              </a:rPr>
              <a:t>D</a:t>
            </a:r>
            <a:r>
              <a:rPr lang="en-US" sz="1600" dirty="0">
                <a:latin typeface="Calibri" panose="020F0502020204030204" pitchFamily="34" charset="0"/>
                <a:cs typeface="Consolas" panose="020B0609020204030204" pitchFamily="49" charset="0"/>
              </a:rPr>
              <a:t>ocuments and to put the spaces before –n, &gt;, and /home</a:t>
            </a:r>
          </a:p>
          <a:p>
            <a:pPr marL="457200" indent="-457200" defTabSz="914400">
              <a:spcBef>
                <a:spcPts val="0"/>
              </a:spcBef>
              <a:spcAft>
                <a:spcPts val="600"/>
              </a:spcAft>
              <a:buFont typeface="+mj-lt"/>
              <a:buAutoNum type="arabicPeriod" startAt="2"/>
            </a:pPr>
            <a:endParaRPr lang="en-US" sz="2000" dirty="0">
              <a:cs typeface="Consolas" panose="020B0609020204030204" pitchFamily="49" charset="0"/>
            </a:endParaRPr>
          </a:p>
          <a:p>
            <a:pPr marL="457200" indent="-457200" defTabSz="914400">
              <a:spcBef>
                <a:spcPts val="0"/>
              </a:spcBef>
              <a:spcAft>
                <a:spcPts val="600"/>
              </a:spcAft>
              <a:buFont typeface="+mj-lt"/>
              <a:buAutoNum type="arabicPeriod" startAt="2"/>
            </a:pPr>
            <a:endParaRPr lang="en-US" sz="2000" dirty="0">
              <a:cs typeface="Consolas" panose="020B0609020204030204" pitchFamily="49" charset="0"/>
            </a:endParaRPr>
          </a:p>
          <a:p>
            <a:pPr marL="457200" indent="-457200" defTabSz="914400">
              <a:spcBef>
                <a:spcPts val="0"/>
              </a:spcBef>
              <a:spcAft>
                <a:spcPts val="600"/>
              </a:spcAft>
              <a:buFont typeface="+mj-lt"/>
              <a:buAutoNum type="arabicPeriod" startAt="2"/>
            </a:pPr>
            <a:r>
              <a:rPr lang="en-US" sz="2000" dirty="0">
                <a:cs typeface="Consolas" panose="020B0609020204030204" pitchFamily="49" charset="0"/>
              </a:rPr>
              <a:t>Hit </a:t>
            </a:r>
            <a:r>
              <a:rPr lang="en-US" sz="1900" dirty="0">
                <a:solidFill>
                  <a:schemeClr val="accent1"/>
                </a:solidFill>
                <a:latin typeface="Consolas" panose="020B0609020204030204" pitchFamily="49" charset="0"/>
                <a:cs typeface="Consolas" panose="020B0609020204030204" pitchFamily="49" charset="0"/>
              </a:rPr>
              <a:t>Enter</a:t>
            </a:r>
            <a:r>
              <a:rPr lang="en-US" sz="2000" dirty="0">
                <a:cs typeface="Consolas" panose="020B0609020204030204" pitchFamily="49" charset="0"/>
              </a:rPr>
              <a:t> to execute the command</a:t>
            </a:r>
          </a:p>
          <a:p>
            <a:pPr marL="457200" indent="-457200" defTabSz="914400">
              <a:spcBef>
                <a:spcPts val="0"/>
              </a:spcBef>
              <a:spcAft>
                <a:spcPts val="600"/>
              </a:spcAft>
              <a:buFont typeface="+mj-lt"/>
              <a:buAutoNum type="arabicPeriod" startAt="3"/>
            </a:pPr>
            <a:r>
              <a:rPr lang="en-US" sz="2000" dirty="0"/>
              <a:t>Type </a:t>
            </a:r>
            <a:r>
              <a:rPr lang="en-US" sz="1900" dirty="0">
                <a:solidFill>
                  <a:schemeClr val="accent1"/>
                </a:solidFill>
                <a:latin typeface="Consolas" panose="020B0609020204030204" pitchFamily="49" charset="0"/>
                <a:cs typeface="Consolas" panose="020B0609020204030204" pitchFamily="49" charset="0"/>
              </a:rPr>
              <a:t>This is another test. Hello Again!</a:t>
            </a:r>
          </a:p>
          <a:p>
            <a:pPr marL="457200" indent="-457200" defTabSz="914400">
              <a:spcBef>
                <a:spcPts val="0"/>
              </a:spcBef>
              <a:spcAft>
                <a:spcPts val="600"/>
              </a:spcAft>
              <a:buFont typeface="+mj-lt"/>
              <a:buAutoNum type="arabicPeriod" startAt="3"/>
            </a:pPr>
            <a:endParaRPr lang="en-US" sz="2000" dirty="0">
              <a:solidFill>
                <a:schemeClr val="accent1"/>
              </a:solidFill>
              <a:latin typeface="Consolas" panose="020B0609020204030204" pitchFamily="49" charset="0"/>
              <a:cs typeface="Consolas" panose="020B0609020204030204" pitchFamily="49" charset="0"/>
            </a:endParaRPr>
          </a:p>
          <a:p>
            <a:pPr marL="457200" indent="-457200" defTabSz="914400">
              <a:spcBef>
                <a:spcPts val="0"/>
              </a:spcBef>
              <a:spcAft>
                <a:spcPts val="600"/>
              </a:spcAft>
              <a:buFont typeface="+mj-lt"/>
              <a:buAutoNum type="arabicPeriod" startAt="3"/>
            </a:pPr>
            <a:endParaRPr lang="en-US" sz="2000" dirty="0">
              <a:solidFill>
                <a:schemeClr val="accent1"/>
              </a:solidFill>
              <a:latin typeface="Consolas" panose="020B0609020204030204" pitchFamily="49" charset="0"/>
              <a:cs typeface="Consolas" panose="020B0609020204030204" pitchFamily="49" charset="0"/>
            </a:endParaRPr>
          </a:p>
          <a:p>
            <a:pPr marL="457200" indent="-457200" defTabSz="914400">
              <a:spcBef>
                <a:spcPts val="0"/>
              </a:spcBef>
              <a:spcAft>
                <a:spcPts val="600"/>
              </a:spcAft>
              <a:buFont typeface="+mj-lt"/>
              <a:buAutoNum type="arabicPeriod" startAt="3"/>
            </a:pPr>
            <a:endParaRPr lang="en-US" sz="2000" dirty="0">
              <a:solidFill>
                <a:schemeClr val="accent1"/>
              </a:solidFill>
              <a:latin typeface="Consolas" panose="020B0609020204030204" pitchFamily="49" charset="0"/>
              <a:cs typeface="Consolas" panose="020B0609020204030204" pitchFamily="49" charset="0"/>
            </a:endParaRPr>
          </a:p>
          <a:p>
            <a:pPr marL="457200" indent="-457200" defTabSz="914400">
              <a:spcBef>
                <a:spcPts val="0"/>
              </a:spcBef>
              <a:spcAft>
                <a:spcPts val="600"/>
              </a:spcAft>
              <a:buFont typeface="+mj-lt"/>
              <a:buAutoNum type="arabicPeriod" startAt="3"/>
            </a:pPr>
            <a:r>
              <a:rPr lang="en-US" sz="2000" dirty="0">
                <a:cs typeface="Consolas" panose="020B0609020204030204" pitchFamily="49" charset="0"/>
              </a:rPr>
              <a:t>Hit </a:t>
            </a:r>
            <a:r>
              <a:rPr lang="en-US" sz="1900" dirty="0">
                <a:solidFill>
                  <a:schemeClr val="accent1"/>
                </a:solidFill>
                <a:latin typeface="Consolas" panose="020B0609020204030204" pitchFamily="49" charset="0"/>
                <a:cs typeface="Consolas" panose="020B0609020204030204" pitchFamily="49" charset="0"/>
              </a:rPr>
              <a:t>Enter</a:t>
            </a:r>
            <a:r>
              <a:rPr lang="en-US" sz="2000" dirty="0">
                <a:cs typeface="Consolas" panose="020B0609020204030204" pitchFamily="49" charset="0"/>
              </a:rPr>
              <a:t> to execute the command</a:t>
            </a:r>
          </a:p>
          <a:p>
            <a:pPr marL="457200" indent="-457200" defTabSz="914400">
              <a:spcBef>
                <a:spcPts val="0"/>
              </a:spcBef>
              <a:spcAft>
                <a:spcPts val="600"/>
              </a:spcAft>
              <a:buFont typeface="+mj-lt"/>
              <a:buAutoNum type="arabicPeriod" startAt="3"/>
            </a:pPr>
            <a:r>
              <a:rPr lang="en-US" sz="2000" dirty="0">
                <a:cs typeface="Consolas" panose="020B0609020204030204" pitchFamily="49" charset="0"/>
              </a:rPr>
              <a:t>Type </a:t>
            </a:r>
            <a:r>
              <a:rPr lang="en-US" sz="1900" dirty="0" err="1">
                <a:solidFill>
                  <a:schemeClr val="accent1"/>
                </a:solidFill>
                <a:latin typeface="Consolas" panose="020B0609020204030204" pitchFamily="49" charset="0"/>
                <a:cs typeface="Consolas" panose="020B0609020204030204" pitchFamily="49" charset="0"/>
              </a:rPr>
              <a:t>Ctrl+D</a:t>
            </a:r>
            <a:r>
              <a:rPr lang="en-US" sz="1700" dirty="0">
                <a:solidFill>
                  <a:schemeClr val="accent1"/>
                </a:solidFill>
                <a:latin typeface="Consolas" panose="020B0609020204030204" pitchFamily="49" charset="0"/>
                <a:cs typeface="Consolas" panose="020B0609020204030204" pitchFamily="49" charset="0"/>
              </a:rPr>
              <a:t> </a:t>
            </a:r>
            <a:r>
              <a:rPr lang="en-US" sz="2100" dirty="0">
                <a:latin typeface="Calibri" panose="020F0502020204030204" pitchFamily="34" charset="0"/>
                <a:cs typeface="Consolas" panose="020B0609020204030204" pitchFamily="49" charset="0"/>
              </a:rPr>
              <a:t>to close your commands</a:t>
            </a:r>
          </a:p>
          <a:p>
            <a:pPr defTabSz="914400">
              <a:spcBef>
                <a:spcPts val="0"/>
              </a:spcBef>
              <a:spcAft>
                <a:spcPts val="600"/>
              </a:spcAft>
            </a:pPr>
            <a:endParaRPr lang="en-US" sz="2400" dirty="0">
              <a:solidFill>
                <a:schemeClr val="accent3"/>
              </a:solidFill>
              <a:cs typeface="Consolas" panose="020B0609020204030204" pitchFamily="49" charset="0"/>
            </a:endParaRPr>
          </a:p>
        </p:txBody>
      </p:sp>
      <p:pic>
        <p:nvPicPr>
          <p:cNvPr id="12" name="Picture 11">
            <a:extLst>
              <a:ext uri="{FF2B5EF4-FFF2-40B4-BE49-F238E27FC236}">
                <a16:creationId xmlns:a16="http://schemas.microsoft.com/office/drawing/2014/main" id="{668D8104-31DC-40EC-9AC7-7D7B26C254FF}"/>
              </a:ext>
            </a:extLst>
          </p:cNvPr>
          <p:cNvPicPr>
            <a:picLocks noChangeAspect="1"/>
          </p:cNvPicPr>
          <p:nvPr/>
        </p:nvPicPr>
        <p:blipFill>
          <a:blip r:embed="rId3"/>
          <a:stretch>
            <a:fillRect/>
          </a:stretch>
        </p:blipFill>
        <p:spPr>
          <a:xfrm>
            <a:off x="3907676" y="3242859"/>
            <a:ext cx="7132320" cy="553223"/>
          </a:xfrm>
          <a:prstGeom prst="rect">
            <a:avLst/>
          </a:prstGeom>
        </p:spPr>
      </p:pic>
      <p:pic>
        <p:nvPicPr>
          <p:cNvPr id="13" name="Picture 12">
            <a:extLst>
              <a:ext uri="{FF2B5EF4-FFF2-40B4-BE49-F238E27FC236}">
                <a16:creationId xmlns:a16="http://schemas.microsoft.com/office/drawing/2014/main" id="{34FC35AE-BD0F-4BE8-A99E-992F02A938D9}"/>
              </a:ext>
            </a:extLst>
          </p:cNvPr>
          <p:cNvPicPr>
            <a:picLocks noChangeAspect="1"/>
          </p:cNvPicPr>
          <p:nvPr/>
        </p:nvPicPr>
        <p:blipFill>
          <a:blip r:embed="rId4" cstate="print"/>
          <a:stretch>
            <a:fillRect/>
          </a:stretch>
        </p:blipFill>
        <p:spPr>
          <a:xfrm>
            <a:off x="3910291" y="4616939"/>
            <a:ext cx="7132320" cy="796327"/>
          </a:xfrm>
          <a:prstGeom prst="rect">
            <a:avLst/>
          </a:prstGeom>
        </p:spPr>
      </p:pic>
    </p:spTree>
    <p:extLst>
      <p:ext uri="{BB962C8B-B14F-4D97-AF65-F5344CB8AC3E}">
        <p14:creationId xmlns:p14="http://schemas.microsoft.com/office/powerpoint/2010/main" val="3122305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Sample Command (cont.)</a:t>
            </a:r>
          </a:p>
        </p:txBody>
      </p:sp>
      <p:sp>
        <p:nvSpPr>
          <p:cNvPr id="5" name="Content Placeholder 4"/>
          <p:cNvSpPr>
            <a:spLocks noGrp="1"/>
          </p:cNvSpPr>
          <p:nvPr>
            <p:ph idx="1"/>
          </p:nvPr>
        </p:nvSpPr>
        <p:spPr>
          <a:xfrm>
            <a:off x="731520" y="1509623"/>
            <a:ext cx="10728960" cy="4929277"/>
          </a:xfrm>
        </p:spPr>
        <p:txBody>
          <a:bodyPr>
            <a:normAutofit lnSpcReduction="10000"/>
          </a:bodyPr>
          <a:lstStyle/>
          <a:p>
            <a:pPr marL="514350" indent="-514350">
              <a:spcBef>
                <a:spcPts val="0"/>
              </a:spcBef>
              <a:spcAft>
                <a:spcPts val="1200"/>
              </a:spcAft>
              <a:buFont typeface="+mj-lt"/>
              <a:buAutoNum type="arabicPeriod"/>
            </a:pPr>
            <a:r>
              <a:rPr lang="en-US" sz="2400" dirty="0"/>
              <a:t>Close Terminal and open the Home Folder by clicking the orange folder on the Ubuntu menu bar</a:t>
            </a:r>
          </a:p>
          <a:p>
            <a:pPr marL="514350" indent="-514350">
              <a:spcBef>
                <a:spcPts val="0"/>
              </a:spcBef>
              <a:spcAft>
                <a:spcPts val="1200"/>
              </a:spcAft>
              <a:buFont typeface="+mj-lt"/>
              <a:buAutoNum type="arabicPeriod"/>
            </a:pPr>
            <a:r>
              <a:rPr lang="en-US" sz="2400" dirty="0"/>
              <a:t>Navigate to the Documents folder</a:t>
            </a:r>
          </a:p>
          <a:p>
            <a:pPr marL="514350" indent="-514350">
              <a:spcBef>
                <a:spcPts val="0"/>
              </a:spcBef>
              <a:spcAft>
                <a:spcPts val="1200"/>
              </a:spcAft>
              <a:buFont typeface="+mj-lt"/>
              <a:buAutoNum type="arabicPeriod"/>
            </a:pPr>
            <a:r>
              <a:rPr lang="en-US" sz="2400" dirty="0"/>
              <a:t>Double-click the </a:t>
            </a:r>
            <a:r>
              <a:rPr lang="en-US" sz="2400" dirty="0">
                <a:solidFill>
                  <a:schemeClr val="accent1"/>
                </a:solidFill>
              </a:rPr>
              <a:t>hello2.txt file</a:t>
            </a:r>
          </a:p>
          <a:p>
            <a:pPr marL="0" indent="0">
              <a:spcBef>
                <a:spcPts val="0"/>
              </a:spcBef>
              <a:spcAft>
                <a:spcPts val="1200"/>
              </a:spcAft>
              <a:buNone/>
            </a:pPr>
            <a:endParaRPr lang="en-US" sz="2400" dirty="0">
              <a:solidFill>
                <a:schemeClr val="accent1"/>
              </a:solidFill>
            </a:endParaRPr>
          </a:p>
          <a:p>
            <a:pPr marL="514350" indent="-514350">
              <a:spcBef>
                <a:spcPts val="0"/>
              </a:spcBef>
              <a:spcAft>
                <a:spcPts val="1200"/>
              </a:spcAft>
              <a:buFont typeface="+mj-lt"/>
              <a:buAutoNum type="arabicPeriod"/>
            </a:pPr>
            <a:endParaRPr lang="en-US" sz="2400" dirty="0"/>
          </a:p>
          <a:p>
            <a:pPr marL="514350" indent="-514350">
              <a:spcBef>
                <a:spcPts val="0"/>
              </a:spcBef>
              <a:spcAft>
                <a:spcPts val="1200"/>
              </a:spcAft>
              <a:buFont typeface="+mj-lt"/>
              <a:buAutoNum type="arabicPeriod"/>
            </a:pPr>
            <a:endParaRPr lang="en-US" sz="2400" dirty="0"/>
          </a:p>
          <a:p>
            <a:pPr marL="514350" indent="-514350">
              <a:spcBef>
                <a:spcPts val="0"/>
              </a:spcBef>
              <a:spcAft>
                <a:spcPts val="1200"/>
              </a:spcAft>
              <a:buFont typeface="+mj-lt"/>
              <a:buAutoNum type="arabicPeriod"/>
            </a:pPr>
            <a:endParaRPr lang="en-US" sz="2400" dirty="0"/>
          </a:p>
          <a:p>
            <a:pPr>
              <a:spcBef>
                <a:spcPts val="0"/>
              </a:spcBef>
              <a:spcAft>
                <a:spcPts val="1200"/>
              </a:spcAft>
            </a:pPr>
            <a:r>
              <a:rPr lang="en-US" sz="2400" dirty="0"/>
              <a:t>The commands you just entered created this text document</a:t>
            </a:r>
          </a:p>
          <a:p>
            <a:pPr lvl="1">
              <a:spcBef>
                <a:spcPts val="0"/>
              </a:spcBef>
              <a:spcAft>
                <a:spcPts val="1200"/>
              </a:spcAft>
            </a:pPr>
            <a:r>
              <a:rPr lang="en-US" sz="1900" dirty="0"/>
              <a:t>It includes the file name you selected, the text typed, and a “1” at the beginning of the line of text. The next few slides will examine why.</a:t>
            </a:r>
          </a:p>
        </p:txBody>
      </p:sp>
      <p:sp>
        <p:nvSpPr>
          <p:cNvPr id="4" name="Slide Number Placeholder 3">
            <a:extLst>
              <a:ext uri="{FF2B5EF4-FFF2-40B4-BE49-F238E27FC236}">
                <a16:creationId xmlns:a16="http://schemas.microsoft.com/office/drawing/2014/main" id="{7CE4B2CF-1B4A-4887-B258-2F2FF1AD54A1}"/>
              </a:ext>
            </a:extLst>
          </p:cNvPr>
          <p:cNvSpPr>
            <a:spLocks noGrp="1"/>
          </p:cNvSpPr>
          <p:nvPr>
            <p:ph type="sldNum" sz="quarter" idx="10"/>
          </p:nvPr>
        </p:nvSpPr>
        <p:spPr/>
        <p:txBody>
          <a:bodyPr/>
          <a:lstStyle/>
          <a:p>
            <a:fld id="{58B47EDC-70F1-447E-86E6-DFEA746573BF}" type="slidenum">
              <a:rPr lang="en-US" altLang="en-US" smtClean="0"/>
              <a:pPr/>
              <a:t>24</a:t>
            </a:fld>
            <a:endParaRPr lang="en-US" altLang="en-US" dirty="0"/>
          </a:p>
        </p:txBody>
      </p:sp>
      <p:pic>
        <p:nvPicPr>
          <p:cNvPr id="2" name="Picture 1"/>
          <p:cNvPicPr>
            <a:picLocks noChangeAspect="1"/>
          </p:cNvPicPr>
          <p:nvPr/>
        </p:nvPicPr>
        <p:blipFill>
          <a:blip r:embed="rId3"/>
          <a:stretch>
            <a:fillRect/>
          </a:stretch>
        </p:blipFill>
        <p:spPr>
          <a:xfrm>
            <a:off x="3068468" y="3567596"/>
            <a:ext cx="6055063" cy="1280160"/>
          </a:xfrm>
          <a:prstGeom prst="rect">
            <a:avLst/>
          </a:prstGeom>
          <a:ln>
            <a:solidFill>
              <a:schemeClr val="tx1"/>
            </a:solidFill>
          </a:ln>
        </p:spPr>
      </p:pic>
    </p:spTree>
    <p:extLst>
      <p:ext uri="{BB962C8B-B14F-4D97-AF65-F5344CB8AC3E}">
        <p14:creationId xmlns:p14="http://schemas.microsoft.com/office/powerpoint/2010/main" val="2215879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a:t>
            </a:r>
            <a:r>
              <a:rPr lang="en-US" dirty="0" err="1"/>
              <a:t>sudo</a:t>
            </a:r>
            <a:r>
              <a:rPr lang="en-US" dirty="0"/>
              <a:t> Command</a:t>
            </a:r>
          </a:p>
        </p:txBody>
      </p:sp>
      <p:sp>
        <p:nvSpPr>
          <p:cNvPr id="6" name="Content Placeholder 5"/>
          <p:cNvSpPr>
            <a:spLocks noGrp="1"/>
          </p:cNvSpPr>
          <p:nvPr>
            <p:ph idx="1"/>
          </p:nvPr>
        </p:nvSpPr>
        <p:spPr/>
        <p:txBody>
          <a:bodyPr>
            <a:normAutofit/>
          </a:bodyPr>
          <a:lstStyle/>
          <a:p>
            <a:pPr>
              <a:spcBef>
                <a:spcPts val="0"/>
              </a:spcBef>
              <a:spcAft>
                <a:spcPts val="600"/>
              </a:spcAft>
            </a:pPr>
            <a:r>
              <a:rPr lang="en-US" sz="2000" dirty="0"/>
              <a:t>Allows an authorized user (one with root permissions) to temporarily elevate their privileges using their own password instead of having to know the password belonging to the built-in root account</a:t>
            </a:r>
            <a:endParaRPr lang="en-US" sz="2000" dirty="0">
              <a:solidFill>
                <a:prstClr val="black"/>
              </a:solidFill>
            </a:endParaRPr>
          </a:p>
          <a:p>
            <a:pPr>
              <a:spcBef>
                <a:spcPts val="0"/>
              </a:spcBef>
              <a:spcAft>
                <a:spcPts val="600"/>
              </a:spcAft>
            </a:pPr>
            <a:r>
              <a:rPr lang="en-US" sz="2000" dirty="0">
                <a:solidFill>
                  <a:prstClr val="black"/>
                </a:solidFill>
              </a:rPr>
              <a:t>This command must be used to perform administrative tasks (e.g. adding a user account)</a:t>
            </a:r>
          </a:p>
          <a:p>
            <a:pPr lvl="1">
              <a:spcBef>
                <a:spcPts val="0"/>
              </a:spcBef>
              <a:spcAft>
                <a:spcPts val="600"/>
              </a:spcAft>
            </a:pPr>
            <a:r>
              <a:rPr lang="en-US" sz="1700" dirty="0">
                <a:solidFill>
                  <a:prstClr val="black"/>
                </a:solidFill>
              </a:rPr>
              <a:t>Example: To add “archimedes“ as a user on your system, type </a:t>
            </a:r>
            <a:r>
              <a:rPr lang="en-US" sz="1700" dirty="0">
                <a:solidFill>
                  <a:schemeClr val="accent1"/>
                </a:solidFill>
                <a:latin typeface="Consolas" panose="020B0609020204030204" pitchFamily="49" charset="0"/>
                <a:cs typeface="Consolas" panose="020B0609020204030204" pitchFamily="49" charset="0"/>
              </a:rPr>
              <a:t>adduser archimedes </a:t>
            </a:r>
            <a:r>
              <a:rPr lang="en-US" sz="1700" dirty="0">
                <a:latin typeface="Consolas" panose="020B0609020204030204" pitchFamily="49" charset="0"/>
                <a:cs typeface="Consolas" panose="020B0609020204030204" pitchFamily="49" charset="0"/>
              </a:rPr>
              <a:t>and hit </a:t>
            </a:r>
            <a:r>
              <a:rPr lang="en-US" sz="1700" dirty="0">
                <a:solidFill>
                  <a:schemeClr val="accent1"/>
                </a:solidFill>
                <a:latin typeface="Consolas" panose="020B0609020204030204" pitchFamily="49" charset="0"/>
                <a:cs typeface="Consolas" panose="020B0609020204030204" pitchFamily="49" charset="0"/>
              </a:rPr>
              <a:t>Enter</a:t>
            </a:r>
            <a:endParaRPr lang="en-US" sz="1700" dirty="0">
              <a:latin typeface="Consolas" panose="020B0609020204030204" pitchFamily="49" charset="0"/>
              <a:cs typeface="Consolas" panose="020B0609020204030204" pitchFamily="49" charset="0"/>
            </a:endParaRPr>
          </a:p>
          <a:p>
            <a:pPr lvl="1">
              <a:spcBef>
                <a:spcPts val="0"/>
              </a:spcBef>
              <a:spcAft>
                <a:spcPts val="600"/>
              </a:spcAft>
            </a:pPr>
            <a:r>
              <a:rPr lang="en-US" sz="1700" dirty="0"/>
              <a:t>You will get the error message below because you have not authenticated yourself</a:t>
            </a:r>
          </a:p>
          <a:p>
            <a:pPr lvl="1">
              <a:spcBef>
                <a:spcPts val="0"/>
              </a:spcBef>
              <a:spcAft>
                <a:spcPts val="600"/>
              </a:spcAft>
            </a:pPr>
            <a:r>
              <a:rPr lang="en-US" sz="1700" dirty="0"/>
              <a:t>Note: user names must be lower case</a:t>
            </a:r>
          </a:p>
        </p:txBody>
      </p:sp>
      <p:sp>
        <p:nvSpPr>
          <p:cNvPr id="2" name="Slide Number Placeholder 1">
            <a:extLst>
              <a:ext uri="{FF2B5EF4-FFF2-40B4-BE49-F238E27FC236}">
                <a16:creationId xmlns:a16="http://schemas.microsoft.com/office/drawing/2014/main" id="{9BEA5445-8B70-477D-BC7A-A126217559AB}"/>
              </a:ext>
            </a:extLst>
          </p:cNvPr>
          <p:cNvSpPr>
            <a:spLocks noGrp="1"/>
          </p:cNvSpPr>
          <p:nvPr>
            <p:ph type="sldNum" sz="quarter" idx="10"/>
          </p:nvPr>
        </p:nvSpPr>
        <p:spPr/>
        <p:txBody>
          <a:bodyPr/>
          <a:lstStyle/>
          <a:p>
            <a:fld id="{58B47EDC-70F1-447E-86E6-DFEA746573BF}" type="slidenum">
              <a:rPr lang="en-US" altLang="en-US" smtClean="0"/>
              <a:pPr/>
              <a:t>25</a:t>
            </a:fld>
            <a:endParaRPr lang="en-US" altLang="en-US" dirty="0"/>
          </a:p>
        </p:txBody>
      </p:sp>
      <p:pic>
        <p:nvPicPr>
          <p:cNvPr id="10" name="Picture 9"/>
          <p:cNvPicPr>
            <a:picLocks noChangeAspect="1"/>
          </p:cNvPicPr>
          <p:nvPr/>
        </p:nvPicPr>
        <p:blipFill>
          <a:blip r:embed="rId3"/>
          <a:stretch>
            <a:fillRect/>
          </a:stretch>
        </p:blipFill>
        <p:spPr>
          <a:xfrm>
            <a:off x="2518357" y="4782559"/>
            <a:ext cx="7155286" cy="1243196"/>
          </a:xfrm>
          <a:prstGeom prst="rect">
            <a:avLst/>
          </a:prstGeom>
        </p:spPr>
      </p:pic>
    </p:spTree>
    <p:extLst>
      <p:ext uri="{BB962C8B-B14F-4D97-AF65-F5344CB8AC3E}">
        <p14:creationId xmlns:p14="http://schemas.microsoft.com/office/powerpoint/2010/main" val="41545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sudo su Command</a:t>
            </a:r>
          </a:p>
        </p:txBody>
      </p:sp>
      <p:sp>
        <p:nvSpPr>
          <p:cNvPr id="5" name="Content Placeholder 4"/>
          <p:cNvSpPr>
            <a:spLocks noGrp="1"/>
          </p:cNvSpPr>
          <p:nvPr>
            <p:ph idx="1"/>
          </p:nvPr>
        </p:nvSpPr>
        <p:spPr/>
        <p:txBody>
          <a:bodyPr>
            <a:normAutofit/>
          </a:bodyPr>
          <a:lstStyle/>
          <a:p>
            <a:pPr>
              <a:spcBef>
                <a:spcPts val="0"/>
              </a:spcBef>
              <a:spcAft>
                <a:spcPts val="600"/>
              </a:spcAft>
            </a:pPr>
            <a:r>
              <a:rPr lang="en-US" sz="2600" dirty="0"/>
              <a:t>The </a:t>
            </a:r>
            <a:r>
              <a:rPr lang="en-US" sz="2600" dirty="0">
                <a:solidFill>
                  <a:schemeClr val="accent1"/>
                </a:solidFill>
              </a:rPr>
              <a:t>sudo su </a:t>
            </a:r>
            <a:r>
              <a:rPr lang="en-US" sz="2600" dirty="0"/>
              <a:t>command is a variation of the sudo command</a:t>
            </a:r>
          </a:p>
          <a:p>
            <a:pPr lvl="1">
              <a:spcBef>
                <a:spcPts val="0"/>
              </a:spcBef>
              <a:spcAft>
                <a:spcPts val="600"/>
              </a:spcAft>
            </a:pPr>
            <a:r>
              <a:rPr lang="en-US" sz="1900" dirty="0"/>
              <a:t>It tells the command line that you want to run all of the subsequent commands in your current session as root, so that you do not have to enter the sudo command and your password each time</a:t>
            </a:r>
          </a:p>
        </p:txBody>
      </p:sp>
      <p:sp>
        <p:nvSpPr>
          <p:cNvPr id="2" name="Slide Number Placeholder 1">
            <a:extLst>
              <a:ext uri="{FF2B5EF4-FFF2-40B4-BE49-F238E27FC236}">
                <a16:creationId xmlns:a16="http://schemas.microsoft.com/office/drawing/2014/main" id="{4286E5C4-2D23-4328-A646-6A30ED3DA005}"/>
              </a:ext>
            </a:extLst>
          </p:cNvPr>
          <p:cNvSpPr>
            <a:spLocks noGrp="1"/>
          </p:cNvSpPr>
          <p:nvPr>
            <p:ph type="sldNum" sz="quarter" idx="10"/>
          </p:nvPr>
        </p:nvSpPr>
        <p:spPr/>
        <p:txBody>
          <a:bodyPr/>
          <a:lstStyle/>
          <a:p>
            <a:fld id="{58B47EDC-70F1-447E-86E6-DFEA746573BF}" type="slidenum">
              <a:rPr lang="en-US" altLang="en-US" smtClean="0"/>
              <a:pPr/>
              <a:t>26</a:t>
            </a:fld>
            <a:endParaRPr lang="en-US" altLang="en-US" dirty="0"/>
          </a:p>
        </p:txBody>
      </p:sp>
    </p:spTree>
    <p:extLst>
      <p:ext uri="{BB962C8B-B14F-4D97-AF65-F5344CB8AC3E}">
        <p14:creationId xmlns:p14="http://schemas.microsoft.com/office/powerpoint/2010/main" val="78884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25600" y="2800351"/>
            <a:ext cx="8940800" cy="1177407"/>
          </a:xfrm>
        </p:spPr>
        <p:txBody>
          <a:bodyPr/>
          <a:lstStyle/>
          <a:p>
            <a:r>
              <a:rPr lang="en-US" dirty="0"/>
              <a:t>UNIT 9 – SECTION 1</a:t>
            </a:r>
            <a:br>
              <a:rPr lang="en-US" dirty="0"/>
            </a:br>
            <a:r>
              <a:rPr lang="en-US" sz="1100" dirty="0"/>
              <a:t/>
            </a:r>
            <a:br>
              <a:rPr lang="en-US" sz="1100" dirty="0"/>
            </a:br>
            <a:r>
              <a:rPr lang="en-US" sz="2400" b="0" dirty="0">
                <a:solidFill>
                  <a:schemeClr val="tx1"/>
                </a:solidFill>
              </a:rPr>
              <a:t>What is Linux?</a:t>
            </a:r>
            <a:endParaRPr lang="en-US" b="0" dirty="0">
              <a:solidFill>
                <a:schemeClr val="tx1"/>
              </a:solidFill>
            </a:endParaRPr>
          </a:p>
        </p:txBody>
      </p:sp>
    </p:spTree>
    <p:extLst>
      <p:ext uri="{BB962C8B-B14F-4D97-AF65-F5344CB8AC3E}">
        <p14:creationId xmlns:p14="http://schemas.microsoft.com/office/powerpoint/2010/main" val="13865053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a:t>A Family of Operating Systems</a:t>
            </a:r>
          </a:p>
        </p:txBody>
      </p:sp>
      <p:sp>
        <p:nvSpPr>
          <p:cNvPr id="6147" name="Content Placeholder 4"/>
          <p:cNvSpPr>
            <a:spLocks noGrp="1"/>
          </p:cNvSpPr>
          <p:nvPr>
            <p:ph idx="1"/>
          </p:nvPr>
        </p:nvSpPr>
        <p:spPr/>
        <p:txBody>
          <a:bodyPr>
            <a:normAutofit/>
          </a:bodyPr>
          <a:lstStyle/>
          <a:p>
            <a:r>
              <a:rPr lang="en-US" sz="2800" dirty="0"/>
              <a:t>Linux refers to a family of operating systems modeled off of Unix</a:t>
            </a:r>
          </a:p>
          <a:p>
            <a:r>
              <a:rPr lang="en-US" sz="2800" dirty="0"/>
              <a:t>Can perform many of the same functions as Windows or OS X</a:t>
            </a:r>
          </a:p>
          <a:p>
            <a:r>
              <a:rPr lang="en-US" sz="2800" dirty="0"/>
              <a:t>Built in a collaborative, open-source environment</a:t>
            </a:r>
          </a:p>
          <a:p>
            <a:pPr lvl="1"/>
            <a:r>
              <a:rPr lang="en-US" sz="2000" dirty="0"/>
              <a:t>Anyone may use, modify, or distribute the Linux kernel</a:t>
            </a:r>
          </a:p>
          <a:p>
            <a:pPr lvl="1"/>
            <a:r>
              <a:rPr lang="en-US" sz="2000" dirty="0"/>
              <a:t>Anyone can develop software to run on the Linux kernel</a:t>
            </a:r>
          </a:p>
          <a:p>
            <a:pPr lvl="1"/>
            <a:r>
              <a:rPr lang="en-US" sz="2000" dirty="0"/>
              <a:t>Many programmers collaborate to develop or improve Linux programs</a:t>
            </a:r>
          </a:p>
          <a:p>
            <a:pPr lvl="1"/>
            <a:r>
              <a:rPr lang="en-US" sz="2000" dirty="0"/>
              <a:t>Many Linux operating systems and add-on programs are free</a:t>
            </a:r>
          </a:p>
        </p:txBody>
      </p:sp>
      <p:sp>
        <p:nvSpPr>
          <p:cNvPr id="3" name="Slide Number Placeholder 2">
            <a:extLst>
              <a:ext uri="{FF2B5EF4-FFF2-40B4-BE49-F238E27FC236}">
                <a16:creationId xmlns:a16="http://schemas.microsoft.com/office/drawing/2014/main" id="{3B149942-91D1-476E-BC82-FDF0C3405179}"/>
              </a:ext>
            </a:extLst>
          </p:cNvPr>
          <p:cNvSpPr>
            <a:spLocks noGrp="1"/>
          </p:cNvSpPr>
          <p:nvPr>
            <p:ph type="sldNum" sz="quarter" idx="10"/>
          </p:nvPr>
        </p:nvSpPr>
        <p:spPr/>
        <p:txBody>
          <a:bodyPr/>
          <a:lstStyle/>
          <a:p>
            <a:fld id="{58B47EDC-70F1-447E-86E6-DFEA746573BF}" type="slidenum">
              <a:rPr lang="en-US" altLang="en-US" smtClean="0"/>
              <a:pPr/>
              <a:t>4</a:t>
            </a:fld>
            <a:endParaRPr lang="en-US" altLang="en-US" dirty="0"/>
          </a:p>
        </p:txBody>
      </p:sp>
      <p:grpSp>
        <p:nvGrpSpPr>
          <p:cNvPr id="4" name="Group 3"/>
          <p:cNvGrpSpPr/>
          <p:nvPr/>
        </p:nvGrpSpPr>
        <p:grpSpPr>
          <a:xfrm>
            <a:off x="8472251" y="4222653"/>
            <a:ext cx="3291840" cy="1502160"/>
            <a:chOff x="4335740" y="3169502"/>
            <a:chExt cx="3291840" cy="1502160"/>
          </a:xfrm>
        </p:grpSpPr>
        <p:pic>
          <p:nvPicPr>
            <p:cNvPr id="1026" name="Picture 2" descr="Linu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5294" y="3169502"/>
              <a:ext cx="2212732" cy="13191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35740" y="4486996"/>
              <a:ext cx="3291840" cy="184666"/>
            </a:xfrm>
            <a:prstGeom prst="rect">
              <a:avLst/>
            </a:prstGeom>
            <a:noFill/>
          </p:spPr>
          <p:txBody>
            <a:bodyPr wrap="square" rtlCol="0">
              <a:spAutoFit/>
            </a:bodyPr>
            <a:lstStyle/>
            <a:p>
              <a:pPr algn="ctr"/>
              <a:r>
                <a:rPr lang="en-US" sz="600" dirty="0"/>
                <a:t>Source: </a:t>
              </a:r>
              <a:r>
                <a:rPr lang="en-US" sz="600" dirty="0">
                  <a:hlinkClick r:id="rId4"/>
                </a:rPr>
                <a:t>http://scienceblogs.com/gregladen/category/technology/linux/</a:t>
              </a:r>
              <a:r>
                <a:rPr lang="en-US" sz="600" dirty="0"/>
                <a:t> </a:t>
              </a:r>
            </a:p>
          </p:txBody>
        </p:sp>
      </p:grpSp>
      <p:sp>
        <p:nvSpPr>
          <p:cNvPr id="7" name="Rectangle 6"/>
          <p:cNvSpPr/>
          <p:nvPr/>
        </p:nvSpPr>
        <p:spPr>
          <a:xfrm>
            <a:off x="2687216" y="5736461"/>
            <a:ext cx="8861593" cy="215444"/>
          </a:xfrm>
          <a:prstGeom prst="rect">
            <a:avLst/>
          </a:prstGeom>
        </p:spPr>
        <p:txBody>
          <a:bodyPr wrap="square">
            <a:spAutoFit/>
          </a:bodyPr>
          <a:lstStyle/>
          <a:p>
            <a:pPr marL="0" lvl="3" algn="ctr">
              <a:spcBef>
                <a:spcPct val="0"/>
              </a:spcBef>
            </a:pPr>
            <a:r>
              <a:rPr lang="en-US" sz="800" dirty="0"/>
              <a:t>Sources: </a:t>
            </a:r>
            <a:r>
              <a:rPr lang="en-US" sz="800" dirty="0">
                <a:hlinkClick r:id="rId5"/>
              </a:rPr>
              <a:t>http://www.linuxfederation.com/linux-everywhere/</a:t>
            </a:r>
            <a:r>
              <a:rPr lang="en-US" sz="800" dirty="0"/>
              <a:t>, </a:t>
            </a:r>
            <a:r>
              <a:rPr lang="en-US" sz="800" dirty="0">
                <a:hlinkClick r:id="rId6"/>
              </a:rPr>
              <a:t>http://techland.time.com/2012/06/19/what-exactly-is-a-supercomputer/</a:t>
            </a:r>
            <a:r>
              <a:rPr lang="en-US" sz="800" dirty="0"/>
              <a:t>, </a:t>
            </a:r>
            <a:r>
              <a:rPr lang="en-US" sz="800" dirty="0">
                <a:hlinkClick r:id="rId7"/>
              </a:rPr>
              <a:t>http://www.unixmen.com/why-do-super-computers-use-linux/</a:t>
            </a:r>
            <a:r>
              <a:rPr lang="en-US" sz="800" dirty="0"/>
              <a:t> </a:t>
            </a:r>
          </a:p>
        </p:txBody>
      </p:sp>
    </p:spTree>
    <p:extLst>
      <p:ext uri="{BB962C8B-B14F-4D97-AF65-F5344CB8AC3E}">
        <p14:creationId xmlns:p14="http://schemas.microsoft.com/office/powerpoint/2010/main" val="155415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a:t>Linux Kernel</a:t>
            </a:r>
          </a:p>
        </p:txBody>
      </p:sp>
      <p:sp>
        <p:nvSpPr>
          <p:cNvPr id="6147" name="Content Placeholder 4"/>
          <p:cNvSpPr>
            <a:spLocks noGrp="1"/>
          </p:cNvSpPr>
          <p:nvPr>
            <p:ph idx="1"/>
          </p:nvPr>
        </p:nvSpPr>
        <p:spPr>
          <a:xfrm>
            <a:off x="731520" y="1509623"/>
            <a:ext cx="6919582" cy="4633793"/>
          </a:xfrm>
        </p:spPr>
        <p:txBody>
          <a:bodyPr>
            <a:normAutofit fontScale="92500"/>
          </a:bodyPr>
          <a:lstStyle/>
          <a:p>
            <a:pPr>
              <a:lnSpc>
                <a:spcPct val="110000"/>
              </a:lnSpc>
              <a:spcBef>
                <a:spcPts val="0"/>
              </a:spcBef>
              <a:spcAft>
                <a:spcPts val="800"/>
              </a:spcAft>
            </a:pPr>
            <a:r>
              <a:rPr lang="en-US" sz="2400" dirty="0"/>
              <a:t>A kernel is the core component of an OS</a:t>
            </a:r>
          </a:p>
          <a:p>
            <a:pPr lvl="1">
              <a:lnSpc>
                <a:spcPct val="110000"/>
              </a:lnSpc>
              <a:spcBef>
                <a:spcPts val="0"/>
              </a:spcBef>
              <a:spcAft>
                <a:spcPts val="800"/>
              </a:spcAft>
            </a:pPr>
            <a:r>
              <a:rPr lang="en-US" sz="2000" dirty="0"/>
              <a:t>Windows operating systems have kernels, but since they are not open-source or packaged separately for programmers to build off, they are less-often discussed</a:t>
            </a:r>
          </a:p>
          <a:p>
            <a:pPr>
              <a:lnSpc>
                <a:spcPct val="110000"/>
              </a:lnSpc>
              <a:spcBef>
                <a:spcPts val="0"/>
              </a:spcBef>
              <a:spcAft>
                <a:spcPts val="800"/>
              </a:spcAft>
            </a:pPr>
            <a:r>
              <a:rPr lang="en-US" sz="2400" dirty="0"/>
              <a:t>Manages system resources (Memory, Processes, Input and Output Devices)</a:t>
            </a:r>
          </a:p>
          <a:p>
            <a:pPr>
              <a:lnSpc>
                <a:spcPct val="110000"/>
              </a:lnSpc>
              <a:spcBef>
                <a:spcPts val="0"/>
              </a:spcBef>
              <a:spcAft>
                <a:spcPts val="800"/>
              </a:spcAft>
            </a:pPr>
            <a:r>
              <a:rPr lang="en-US" sz="2400" dirty="0"/>
              <a:t>When a user does something in the shell (the OS’s user interface and applications), the kernel translates the command and prioritizes it against other requests for resources, so that it can be understood and executed by the CPU</a:t>
            </a:r>
          </a:p>
          <a:p>
            <a:pPr>
              <a:lnSpc>
                <a:spcPct val="110000"/>
              </a:lnSpc>
              <a:spcBef>
                <a:spcPts val="0"/>
              </a:spcBef>
              <a:spcAft>
                <a:spcPts val="600"/>
              </a:spcAft>
            </a:pPr>
            <a:endParaRPr lang="en-US" dirty="0"/>
          </a:p>
          <a:p>
            <a:pPr lvl="1">
              <a:lnSpc>
                <a:spcPct val="110000"/>
              </a:lnSpc>
              <a:spcBef>
                <a:spcPts val="0"/>
              </a:spcBef>
              <a:spcAft>
                <a:spcPts val="600"/>
              </a:spcAft>
            </a:pPr>
            <a:endParaRPr lang="en-US" dirty="0"/>
          </a:p>
        </p:txBody>
      </p:sp>
      <p:sp>
        <p:nvSpPr>
          <p:cNvPr id="6" name="Slide Number Placeholder 5">
            <a:extLst>
              <a:ext uri="{FF2B5EF4-FFF2-40B4-BE49-F238E27FC236}">
                <a16:creationId xmlns:a16="http://schemas.microsoft.com/office/drawing/2014/main" id="{278C78BB-1235-43BA-9702-CBFC1A296293}"/>
              </a:ext>
            </a:extLst>
          </p:cNvPr>
          <p:cNvSpPr>
            <a:spLocks noGrp="1"/>
          </p:cNvSpPr>
          <p:nvPr>
            <p:ph type="sldNum" sz="quarter" idx="10"/>
          </p:nvPr>
        </p:nvSpPr>
        <p:spPr/>
        <p:txBody>
          <a:bodyPr/>
          <a:lstStyle/>
          <a:p>
            <a:fld id="{58B47EDC-70F1-447E-86E6-DFEA746573BF}" type="slidenum">
              <a:rPr lang="en-US" altLang="en-US" smtClean="0"/>
              <a:pPr/>
              <a:t>5</a:t>
            </a:fld>
            <a:endParaRPr lang="en-US" altLang="en-US" dirty="0"/>
          </a:p>
        </p:txBody>
      </p:sp>
      <p:grpSp>
        <p:nvGrpSpPr>
          <p:cNvPr id="4" name="Group 3"/>
          <p:cNvGrpSpPr/>
          <p:nvPr/>
        </p:nvGrpSpPr>
        <p:grpSpPr>
          <a:xfrm>
            <a:off x="7784458" y="1974919"/>
            <a:ext cx="3434049" cy="2628996"/>
            <a:chOff x="4289244" y="1977886"/>
            <a:chExt cx="4379426" cy="3352746"/>
          </a:xfrm>
        </p:grpSpPr>
        <p:sp>
          <p:nvSpPr>
            <p:cNvPr id="40" name="TextBox 39"/>
            <p:cNvSpPr txBox="1"/>
            <p:nvPr/>
          </p:nvSpPr>
          <p:spPr>
            <a:xfrm>
              <a:off x="5767493" y="1977886"/>
              <a:ext cx="2743199" cy="471007"/>
            </a:xfrm>
            <a:prstGeom prst="rect">
              <a:avLst/>
            </a:prstGeom>
            <a:solidFill>
              <a:schemeClr val="accent3">
                <a:lumMod val="40000"/>
                <a:lumOff val="60000"/>
              </a:schemeClr>
            </a:solidFill>
          </p:spPr>
          <p:txBody>
            <a:bodyPr wrap="square" rtlCol="0">
              <a:spAutoFit/>
            </a:bodyPr>
            <a:lstStyle/>
            <a:p>
              <a:pPr algn="ctr"/>
              <a:r>
                <a:rPr lang="en-US" dirty="0"/>
                <a:t>User</a:t>
              </a:r>
            </a:p>
          </p:txBody>
        </p:sp>
        <p:sp>
          <p:nvSpPr>
            <p:cNvPr id="2" name="Rounded Rectangle 1"/>
            <p:cNvSpPr/>
            <p:nvPr/>
          </p:nvSpPr>
          <p:spPr>
            <a:xfrm>
              <a:off x="5767494" y="2367715"/>
              <a:ext cx="2743200" cy="398234"/>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Shell</a:t>
              </a:r>
            </a:p>
          </p:txBody>
        </p:sp>
        <p:sp>
          <p:nvSpPr>
            <p:cNvPr id="3" name="Rounded Rectangle 2"/>
            <p:cNvSpPr/>
            <p:nvPr/>
          </p:nvSpPr>
          <p:spPr>
            <a:xfrm>
              <a:off x="5767494" y="2765949"/>
              <a:ext cx="2743200" cy="4572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Kernel</a:t>
              </a:r>
            </a:p>
          </p:txBody>
        </p:sp>
        <p:sp>
          <p:nvSpPr>
            <p:cNvPr id="9" name="Rectangle 8"/>
            <p:cNvSpPr/>
            <p:nvPr/>
          </p:nvSpPr>
          <p:spPr>
            <a:xfrm>
              <a:off x="6681894" y="3684446"/>
              <a:ext cx="914400" cy="64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a:t>
              </a:r>
            </a:p>
          </p:txBody>
        </p:sp>
        <p:sp>
          <p:nvSpPr>
            <p:cNvPr id="10" name="Rectangle 9"/>
            <p:cNvSpPr/>
            <p:nvPr/>
          </p:nvSpPr>
          <p:spPr>
            <a:xfrm>
              <a:off x="5747920" y="4698138"/>
              <a:ext cx="1049517" cy="62488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Devices</a:t>
              </a:r>
            </a:p>
          </p:txBody>
        </p:sp>
        <p:sp>
          <p:nvSpPr>
            <p:cNvPr id="11" name="Rectangle 10"/>
            <p:cNvSpPr/>
            <p:nvPr/>
          </p:nvSpPr>
          <p:spPr>
            <a:xfrm>
              <a:off x="7619153" y="4705750"/>
              <a:ext cx="1049517" cy="62488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Memory</a:t>
              </a:r>
            </a:p>
          </p:txBody>
        </p:sp>
        <p:cxnSp>
          <p:nvCxnSpPr>
            <p:cNvPr id="13" name="Straight Arrow Connector 12"/>
            <p:cNvCxnSpPr/>
            <p:nvPr/>
          </p:nvCxnSpPr>
          <p:spPr>
            <a:xfrm>
              <a:off x="6250840" y="2296594"/>
              <a:ext cx="0" cy="9144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040488" y="2301821"/>
              <a:ext cx="0" cy="9144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300202" y="3684446"/>
              <a:ext cx="0" cy="75964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240138" y="3225247"/>
              <a:ext cx="438912" cy="43017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609835" y="3224188"/>
              <a:ext cx="430653" cy="43559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280209" y="4316264"/>
              <a:ext cx="421680" cy="379238"/>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1" idx="0"/>
            </p:cNvCxnSpPr>
            <p:nvPr/>
          </p:nvCxnSpPr>
          <p:spPr>
            <a:xfrm>
              <a:off x="7586819" y="4324180"/>
              <a:ext cx="557092" cy="38157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470768" y="4320395"/>
              <a:ext cx="421680" cy="379238"/>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7388160" y="4333581"/>
              <a:ext cx="535255" cy="38157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7332632" y="3229612"/>
              <a:ext cx="492529" cy="43017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6438008" y="3224188"/>
              <a:ext cx="430653" cy="43559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6429750" y="2262273"/>
              <a:ext cx="8258" cy="91515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7854446" y="2296594"/>
              <a:ext cx="0" cy="9144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Left Brace 29"/>
            <p:cNvSpPr/>
            <p:nvPr/>
          </p:nvSpPr>
          <p:spPr>
            <a:xfrm>
              <a:off x="5510067" y="2341617"/>
              <a:ext cx="228600" cy="875153"/>
            </a:xfrm>
            <a:prstGeom prst="leftBrac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TextBox 30"/>
            <p:cNvSpPr txBox="1"/>
            <p:nvPr/>
          </p:nvSpPr>
          <p:spPr>
            <a:xfrm>
              <a:off x="4289244" y="2350012"/>
              <a:ext cx="1421036" cy="785012"/>
            </a:xfrm>
            <a:prstGeom prst="rect">
              <a:avLst/>
            </a:prstGeom>
            <a:noFill/>
          </p:spPr>
          <p:txBody>
            <a:bodyPr wrap="none" rtlCol="0">
              <a:spAutoFit/>
            </a:bodyPr>
            <a:lstStyle/>
            <a:p>
              <a:pPr algn="ctr"/>
              <a:r>
                <a:rPr lang="en-US" sz="1700" dirty="0">
                  <a:solidFill>
                    <a:schemeClr val="accent1">
                      <a:lumMod val="75000"/>
                    </a:schemeClr>
                  </a:solidFill>
                </a:rPr>
                <a:t>Operating </a:t>
              </a:r>
            </a:p>
            <a:p>
              <a:pPr algn="ctr"/>
              <a:r>
                <a:rPr lang="en-US" sz="1700" dirty="0">
                  <a:solidFill>
                    <a:schemeClr val="accent1">
                      <a:lumMod val="75000"/>
                    </a:schemeClr>
                  </a:solidFill>
                </a:rPr>
                <a:t>System</a:t>
              </a:r>
            </a:p>
          </p:txBody>
        </p:sp>
      </p:grpSp>
      <p:sp>
        <p:nvSpPr>
          <p:cNvPr id="5" name="Rectangle 4"/>
          <p:cNvSpPr/>
          <p:nvPr/>
        </p:nvSpPr>
        <p:spPr>
          <a:xfrm>
            <a:off x="4335742" y="6035040"/>
            <a:ext cx="3520516" cy="215444"/>
          </a:xfrm>
          <a:prstGeom prst="rect">
            <a:avLst/>
          </a:prstGeom>
        </p:spPr>
        <p:txBody>
          <a:bodyPr wrap="none">
            <a:spAutoFit/>
          </a:bodyPr>
          <a:lstStyle/>
          <a:p>
            <a:pPr marL="57150" lvl="1" algn="ctr"/>
            <a:r>
              <a:rPr lang="en-US" sz="800" dirty="0"/>
              <a:t>Source: </a:t>
            </a:r>
            <a:r>
              <a:rPr lang="en-US" sz="800" dirty="0">
                <a:hlinkClick r:id="rId3"/>
              </a:rPr>
              <a:t>https://help.ubuntu.com/8.04/serverguide/C/user-management.html</a:t>
            </a:r>
            <a:r>
              <a:rPr lang="en-US" sz="800" dirty="0"/>
              <a:t> </a:t>
            </a:r>
          </a:p>
        </p:txBody>
      </p:sp>
    </p:spTree>
    <p:extLst>
      <p:ext uri="{BB962C8B-B14F-4D97-AF65-F5344CB8AC3E}">
        <p14:creationId xmlns:p14="http://schemas.microsoft.com/office/powerpoint/2010/main" val="4134170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43B19C0-1628-4CC5-B032-002CC9555E2E}"/>
              </a:ext>
            </a:extLst>
          </p:cNvPr>
          <p:cNvSpPr>
            <a:spLocks noGrp="1"/>
          </p:cNvSpPr>
          <p:nvPr>
            <p:ph type="title"/>
          </p:nvPr>
        </p:nvSpPr>
        <p:spPr/>
        <p:txBody>
          <a:bodyPr/>
          <a:lstStyle/>
          <a:p>
            <a:r>
              <a:rPr lang="en-US" dirty="0"/>
              <a:t>Different Linux Operating Systems</a:t>
            </a:r>
          </a:p>
        </p:txBody>
      </p:sp>
      <p:sp>
        <p:nvSpPr>
          <p:cNvPr id="6147" name="Content Placeholder 4"/>
          <p:cNvSpPr>
            <a:spLocks noGrp="1"/>
          </p:cNvSpPr>
          <p:nvPr>
            <p:ph idx="1"/>
          </p:nvPr>
        </p:nvSpPr>
        <p:spPr>
          <a:xfrm>
            <a:off x="731520" y="1509623"/>
            <a:ext cx="7330129" cy="4633793"/>
          </a:xfrm>
        </p:spPr>
        <p:txBody>
          <a:bodyPr>
            <a:normAutofit fontScale="92500"/>
          </a:bodyPr>
          <a:lstStyle/>
          <a:p>
            <a:pPr>
              <a:lnSpc>
                <a:spcPct val="110000"/>
              </a:lnSpc>
              <a:spcBef>
                <a:spcPts val="0"/>
              </a:spcBef>
              <a:spcAft>
                <a:spcPts val="600"/>
              </a:spcAft>
            </a:pPr>
            <a:r>
              <a:rPr lang="en-US" dirty="0"/>
              <a:t>There are many different </a:t>
            </a:r>
            <a:r>
              <a:rPr lang="en-US" dirty="0">
                <a:solidFill>
                  <a:schemeClr val="accent1"/>
                </a:solidFill>
              </a:rPr>
              <a:t>flavors </a:t>
            </a:r>
            <a:r>
              <a:rPr lang="en-US" dirty="0"/>
              <a:t>(OSes) built off the Linux kernel</a:t>
            </a:r>
          </a:p>
          <a:p>
            <a:pPr lvl="1">
              <a:lnSpc>
                <a:spcPct val="110000"/>
              </a:lnSpc>
              <a:spcBef>
                <a:spcPts val="0"/>
              </a:spcBef>
              <a:spcAft>
                <a:spcPts val="600"/>
              </a:spcAft>
            </a:pPr>
            <a:r>
              <a:rPr lang="en-US" sz="2300" dirty="0">
                <a:solidFill>
                  <a:schemeClr val="accent1"/>
                </a:solidFill>
              </a:rPr>
              <a:t>Ubuntu: </a:t>
            </a:r>
            <a:r>
              <a:rPr lang="en-US" sz="2300" dirty="0"/>
              <a:t>Most popular flavor. It is free and is the most user-friendly.</a:t>
            </a:r>
          </a:p>
          <a:p>
            <a:pPr lvl="1">
              <a:lnSpc>
                <a:spcPct val="110000"/>
              </a:lnSpc>
              <a:spcBef>
                <a:spcPts val="0"/>
              </a:spcBef>
              <a:spcAft>
                <a:spcPts val="600"/>
              </a:spcAft>
            </a:pPr>
            <a:r>
              <a:rPr lang="en-US" sz="2300" dirty="0">
                <a:solidFill>
                  <a:schemeClr val="accent1"/>
                </a:solidFill>
              </a:rPr>
              <a:t>Mint: </a:t>
            </a:r>
            <a:r>
              <a:rPr lang="en-US" sz="2300" dirty="0"/>
              <a:t>A popular variation of Linux.</a:t>
            </a:r>
          </a:p>
          <a:p>
            <a:pPr lvl="1">
              <a:lnSpc>
                <a:spcPct val="110000"/>
              </a:lnSpc>
              <a:spcBef>
                <a:spcPts val="0"/>
              </a:spcBef>
              <a:spcAft>
                <a:spcPts val="600"/>
              </a:spcAft>
            </a:pPr>
            <a:r>
              <a:rPr lang="en-US" sz="2300" dirty="0">
                <a:solidFill>
                  <a:schemeClr val="accent1"/>
                </a:solidFill>
              </a:rPr>
              <a:t>Red Hat: </a:t>
            </a:r>
            <a:r>
              <a:rPr lang="en-US" sz="2300" dirty="0"/>
              <a:t>Designed by a company that develops specialized flavors for government and big business.</a:t>
            </a:r>
          </a:p>
          <a:p>
            <a:pPr lvl="1">
              <a:lnSpc>
                <a:spcPct val="110000"/>
              </a:lnSpc>
              <a:spcBef>
                <a:spcPts val="0"/>
              </a:spcBef>
              <a:spcAft>
                <a:spcPts val="600"/>
              </a:spcAft>
            </a:pPr>
            <a:r>
              <a:rPr lang="en-US" sz="2300" dirty="0">
                <a:solidFill>
                  <a:schemeClr val="accent1"/>
                </a:solidFill>
              </a:rPr>
              <a:t>Fedora: </a:t>
            </a:r>
            <a:r>
              <a:rPr lang="en-US" sz="2300" dirty="0"/>
              <a:t>An open-source, free version of Red Hat. Used frequently as a test bed for Red Hat programs.</a:t>
            </a:r>
          </a:p>
          <a:p>
            <a:pPr>
              <a:lnSpc>
                <a:spcPct val="110000"/>
              </a:lnSpc>
              <a:spcBef>
                <a:spcPts val="0"/>
              </a:spcBef>
              <a:spcAft>
                <a:spcPts val="600"/>
              </a:spcAft>
            </a:pPr>
            <a:r>
              <a:rPr lang="en-US" dirty="0"/>
              <a:t>These </a:t>
            </a:r>
            <a:r>
              <a:rPr lang="en-US" dirty="0">
                <a:solidFill>
                  <a:schemeClr val="accent1"/>
                </a:solidFill>
              </a:rPr>
              <a:t>flavors </a:t>
            </a:r>
            <a:r>
              <a:rPr lang="en-US" dirty="0"/>
              <a:t>are similar at the basic level but can have very different interfaces and specialized commands.</a:t>
            </a:r>
          </a:p>
          <a:p>
            <a:pPr>
              <a:lnSpc>
                <a:spcPct val="110000"/>
              </a:lnSpc>
              <a:spcBef>
                <a:spcPts val="0"/>
              </a:spcBef>
              <a:spcAft>
                <a:spcPts val="600"/>
              </a:spcAft>
            </a:pPr>
            <a:endParaRPr lang="en-US" dirty="0"/>
          </a:p>
        </p:txBody>
      </p:sp>
      <p:sp>
        <p:nvSpPr>
          <p:cNvPr id="11" name="Slide Number Placeholder 10">
            <a:extLst>
              <a:ext uri="{FF2B5EF4-FFF2-40B4-BE49-F238E27FC236}">
                <a16:creationId xmlns:a16="http://schemas.microsoft.com/office/drawing/2014/main" id="{5ECD7D2E-8A0F-4380-903F-3D823D12CBAA}"/>
              </a:ext>
            </a:extLst>
          </p:cNvPr>
          <p:cNvSpPr>
            <a:spLocks noGrp="1"/>
          </p:cNvSpPr>
          <p:nvPr>
            <p:ph type="sldNum" sz="quarter" idx="10"/>
          </p:nvPr>
        </p:nvSpPr>
        <p:spPr/>
        <p:txBody>
          <a:bodyPr/>
          <a:lstStyle/>
          <a:p>
            <a:fld id="{58B47EDC-70F1-447E-86E6-DFEA746573BF}" type="slidenum">
              <a:rPr lang="en-US" altLang="en-US" smtClean="0"/>
              <a:pPr/>
              <a:t>6</a:t>
            </a:fld>
            <a:endParaRPr lang="en-US" altLang="en-US" dirty="0"/>
          </a:p>
        </p:txBody>
      </p:sp>
      <p:grpSp>
        <p:nvGrpSpPr>
          <p:cNvPr id="9" name="Group 8"/>
          <p:cNvGrpSpPr/>
          <p:nvPr/>
        </p:nvGrpSpPr>
        <p:grpSpPr>
          <a:xfrm>
            <a:off x="9151037" y="3872933"/>
            <a:ext cx="1643399" cy="685124"/>
            <a:chOff x="6908567" y="3435177"/>
            <a:chExt cx="1643399" cy="685124"/>
          </a:xfrm>
        </p:grpSpPr>
        <p:sp>
          <p:nvSpPr>
            <p:cNvPr id="3" name="Rectangle 2"/>
            <p:cNvSpPr/>
            <p:nvPr/>
          </p:nvSpPr>
          <p:spPr>
            <a:xfrm>
              <a:off x="6908567" y="3904857"/>
              <a:ext cx="1643399" cy="215444"/>
            </a:xfrm>
            <a:prstGeom prst="rect">
              <a:avLst/>
            </a:prstGeom>
          </p:spPr>
          <p:txBody>
            <a:bodyPr wrap="none">
              <a:spAutoFit/>
            </a:bodyPr>
            <a:lstStyle/>
            <a:p>
              <a:r>
                <a:rPr lang="en-US" sz="800" dirty="0"/>
                <a:t>Source: </a:t>
              </a:r>
              <a:r>
                <a:rPr lang="en-US" sz="800" dirty="0">
                  <a:hlinkClick r:id="rId3"/>
                </a:rPr>
                <a:t>https://fedoraproject.org/</a:t>
              </a:r>
              <a:r>
                <a:rPr lang="en-US" sz="800" dirty="0"/>
                <a:t> </a:t>
              </a:r>
            </a:p>
          </p:txBody>
        </p:sp>
        <p:pic>
          <p:nvPicPr>
            <p:cNvPr id="2050" name="Picture 2" descr="http://www.xenstreet.com/wp-content/uploads/2013/01/fedora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1087" y="3435177"/>
              <a:ext cx="1546225" cy="469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8712260" y="2748732"/>
            <a:ext cx="2520950" cy="936359"/>
            <a:chOff x="3311525" y="2801257"/>
            <a:chExt cx="2520950" cy="936359"/>
          </a:xfrm>
        </p:grpSpPr>
        <p:pic>
          <p:nvPicPr>
            <p:cNvPr id="6162" name="Picture 9" descr="File:Linux Mint logo and wordmark.svg"/>
            <p:cNvPicPr>
              <a:picLocks noChangeAspect="1" noChangeArrowheads="1"/>
            </p:cNvPicPr>
            <p:nvPr/>
          </p:nvPicPr>
          <p:blipFill>
            <a:blip r:embed="rId5" cstate="print"/>
            <a:srcRect/>
            <a:stretch>
              <a:fillRect/>
            </a:stretch>
          </p:blipFill>
          <p:spPr bwMode="auto">
            <a:xfrm>
              <a:off x="3311525" y="2801257"/>
              <a:ext cx="2520950" cy="793750"/>
            </a:xfrm>
            <a:prstGeom prst="rect">
              <a:avLst/>
            </a:prstGeom>
            <a:noFill/>
            <a:ln w="9525">
              <a:noFill/>
              <a:miter lim="800000"/>
              <a:headEnd/>
              <a:tailEnd/>
            </a:ln>
          </p:spPr>
        </p:pic>
        <p:sp>
          <p:nvSpPr>
            <p:cNvPr id="4" name="Rectangle 3"/>
            <p:cNvSpPr/>
            <p:nvPr/>
          </p:nvSpPr>
          <p:spPr>
            <a:xfrm>
              <a:off x="3755110" y="3522172"/>
              <a:ext cx="1713931" cy="215444"/>
            </a:xfrm>
            <a:prstGeom prst="rect">
              <a:avLst/>
            </a:prstGeom>
          </p:spPr>
          <p:txBody>
            <a:bodyPr wrap="none">
              <a:spAutoFit/>
            </a:bodyPr>
            <a:lstStyle/>
            <a:p>
              <a:r>
                <a:rPr lang="en-US" sz="800" dirty="0"/>
                <a:t>Source: </a:t>
              </a:r>
              <a:r>
                <a:rPr lang="en-US" sz="800" dirty="0">
                  <a:hlinkClick r:id="rId6"/>
                </a:rPr>
                <a:t>http://www.linuxmint.com/</a:t>
              </a:r>
              <a:r>
                <a:rPr lang="en-US" sz="800" dirty="0"/>
                <a:t> </a:t>
              </a:r>
            </a:p>
          </p:txBody>
        </p:sp>
      </p:grpSp>
      <p:grpSp>
        <p:nvGrpSpPr>
          <p:cNvPr id="8" name="Group 7"/>
          <p:cNvGrpSpPr/>
          <p:nvPr/>
        </p:nvGrpSpPr>
        <p:grpSpPr>
          <a:xfrm>
            <a:off x="9078682" y="4745901"/>
            <a:ext cx="1788106" cy="664842"/>
            <a:chOff x="3399831" y="4304960"/>
            <a:chExt cx="1788106" cy="664842"/>
          </a:xfrm>
        </p:grpSpPr>
        <p:pic>
          <p:nvPicPr>
            <p:cNvPr id="2052" name="Picture 4" descr="http://www.linux.org/attachments/redhat-logo-jpg.29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9831" y="4304960"/>
              <a:ext cx="1788106" cy="5740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86087" y="4754358"/>
              <a:ext cx="1596912" cy="215444"/>
            </a:xfrm>
            <a:prstGeom prst="rect">
              <a:avLst/>
            </a:prstGeom>
          </p:spPr>
          <p:txBody>
            <a:bodyPr wrap="none">
              <a:spAutoFit/>
            </a:bodyPr>
            <a:lstStyle/>
            <a:p>
              <a:r>
                <a:rPr lang="en-US" sz="800" dirty="0"/>
                <a:t>Source: </a:t>
              </a:r>
              <a:r>
                <a:rPr lang="en-US" sz="800" dirty="0">
                  <a:hlinkClick r:id="rId8"/>
                </a:rPr>
                <a:t>http://www.redhat.com/</a:t>
              </a:r>
              <a:r>
                <a:rPr lang="en-US" sz="800" dirty="0"/>
                <a:t> </a:t>
              </a:r>
            </a:p>
          </p:txBody>
        </p:sp>
      </p:grpSp>
      <p:grpSp>
        <p:nvGrpSpPr>
          <p:cNvPr id="2" name="Group 1"/>
          <p:cNvGrpSpPr/>
          <p:nvPr/>
        </p:nvGrpSpPr>
        <p:grpSpPr>
          <a:xfrm>
            <a:off x="9031225" y="1922680"/>
            <a:ext cx="1883020" cy="638209"/>
            <a:chOff x="5529628" y="2062271"/>
            <a:chExt cx="1883020" cy="638209"/>
          </a:xfrm>
        </p:grpSpPr>
        <p:pic>
          <p:nvPicPr>
            <p:cNvPr id="2054" name="Picture 6" descr="http://design.ubuntu.com/wp-content/uploads/ubuntu-logo14.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3280" b="21565"/>
            <a:stretch/>
          </p:blipFill>
          <p:spPr bwMode="auto">
            <a:xfrm>
              <a:off x="5529628" y="2062271"/>
              <a:ext cx="1883020" cy="4673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701536" y="2485036"/>
              <a:ext cx="1624163" cy="215444"/>
            </a:xfrm>
            <a:prstGeom prst="rect">
              <a:avLst/>
            </a:prstGeom>
          </p:spPr>
          <p:txBody>
            <a:bodyPr wrap="none">
              <a:spAutoFit/>
            </a:bodyPr>
            <a:lstStyle/>
            <a:p>
              <a:r>
                <a:rPr lang="en-US" sz="800" dirty="0"/>
                <a:t>Source: </a:t>
              </a:r>
              <a:r>
                <a:rPr lang="en-US" sz="800" dirty="0">
                  <a:hlinkClick r:id="rId10"/>
                </a:rPr>
                <a:t>http://www.ubuntu.com/</a:t>
              </a:r>
              <a:r>
                <a:rPr lang="en-US" sz="800" dirty="0"/>
                <a:t> </a:t>
              </a:r>
            </a:p>
          </p:txBody>
        </p:sp>
      </p:grpSp>
      <p:sp>
        <p:nvSpPr>
          <p:cNvPr id="10" name="Rectangle 9"/>
          <p:cNvSpPr/>
          <p:nvPr/>
        </p:nvSpPr>
        <p:spPr>
          <a:xfrm>
            <a:off x="3444240" y="6035040"/>
            <a:ext cx="5303520" cy="215444"/>
          </a:xfrm>
          <a:prstGeom prst="rect">
            <a:avLst/>
          </a:prstGeom>
        </p:spPr>
        <p:txBody>
          <a:bodyPr>
            <a:spAutoFit/>
          </a:bodyPr>
          <a:lstStyle/>
          <a:p>
            <a:pPr algn="ctr">
              <a:spcBef>
                <a:spcPct val="0"/>
              </a:spcBef>
            </a:pPr>
            <a:r>
              <a:rPr lang="en-US" sz="800" dirty="0"/>
              <a:t>Sources: </a:t>
            </a:r>
            <a:r>
              <a:rPr lang="en-US" sz="800" dirty="0">
                <a:hlinkClick r:id="rId11"/>
              </a:rPr>
              <a:t>http://distrowatch.com/dwres.php?resource=major</a:t>
            </a:r>
            <a:r>
              <a:rPr lang="en-US" sz="800" dirty="0"/>
              <a:t>, </a:t>
            </a:r>
            <a:r>
              <a:rPr lang="en-US" sz="800" dirty="0">
                <a:hlinkClick r:id="rId12"/>
              </a:rPr>
              <a:t>http://www.sitepoint.com/unix-style-operating-systems/</a:t>
            </a:r>
            <a:r>
              <a:rPr lang="en-US" sz="800" dirty="0"/>
              <a:t> </a:t>
            </a:r>
          </a:p>
        </p:txBody>
      </p:sp>
    </p:spTree>
    <p:extLst>
      <p:ext uri="{BB962C8B-B14F-4D97-AF65-F5344CB8AC3E}">
        <p14:creationId xmlns:p14="http://schemas.microsoft.com/office/powerpoint/2010/main" val="301942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a:spLocks noGrp="1"/>
          </p:cNvSpPr>
          <p:nvPr>
            <p:ph type="title"/>
          </p:nvPr>
        </p:nvSpPr>
        <p:spPr/>
        <p:txBody>
          <a:bodyPr/>
          <a:lstStyle/>
          <a:p>
            <a:r>
              <a:rPr lang="en-US" dirty="0"/>
              <a:t>        Differences Compared To Windows</a:t>
            </a:r>
          </a:p>
        </p:txBody>
      </p:sp>
      <p:sp>
        <p:nvSpPr>
          <p:cNvPr id="13" name="Content Placeholder 1"/>
          <p:cNvSpPr>
            <a:spLocks noGrp="1"/>
          </p:cNvSpPr>
          <p:nvPr>
            <p:ph idx="1"/>
          </p:nvPr>
        </p:nvSpPr>
        <p:spPr>
          <a:xfrm>
            <a:off x="731520" y="1509623"/>
            <a:ext cx="6378407" cy="4633793"/>
          </a:xfrm>
        </p:spPr>
        <p:txBody>
          <a:bodyPr>
            <a:normAutofit/>
          </a:bodyPr>
          <a:lstStyle/>
          <a:p>
            <a:pPr>
              <a:spcBef>
                <a:spcPts val="1200"/>
              </a:spcBef>
            </a:pPr>
            <a:r>
              <a:rPr lang="en-US" sz="2400" dirty="0"/>
              <a:t>Often free or less expensive</a:t>
            </a:r>
          </a:p>
          <a:p>
            <a:pPr>
              <a:spcBef>
                <a:spcPts val="1200"/>
              </a:spcBef>
            </a:pPr>
            <a:r>
              <a:rPr lang="en-US" sz="2400" b="1" dirty="0">
                <a:solidFill>
                  <a:schemeClr val="accent1"/>
                </a:solidFill>
              </a:rPr>
              <a:t>Desktop environment </a:t>
            </a:r>
            <a:r>
              <a:rPr lang="en-US" sz="2400" dirty="0"/>
              <a:t>and</a:t>
            </a:r>
            <a:r>
              <a:rPr lang="en-US" sz="2400" b="1" dirty="0">
                <a:solidFill>
                  <a:schemeClr val="accent1"/>
                </a:solidFill>
              </a:rPr>
              <a:t> GUI</a:t>
            </a:r>
            <a:r>
              <a:rPr lang="en-US" sz="2400" b="1" dirty="0"/>
              <a:t> </a:t>
            </a:r>
            <a:r>
              <a:rPr lang="en-US" sz="2400" dirty="0"/>
              <a:t>elements change</a:t>
            </a:r>
            <a:endParaRPr lang="en-US" sz="2400" b="1" dirty="0"/>
          </a:p>
          <a:p>
            <a:pPr>
              <a:spcBef>
                <a:spcPts val="1200"/>
              </a:spcBef>
            </a:pPr>
            <a:r>
              <a:rPr lang="en-US" sz="2400" dirty="0"/>
              <a:t>Some tasks can only be run in the </a:t>
            </a:r>
            <a:r>
              <a:rPr lang="en-US" sz="2400" b="1" dirty="0">
                <a:solidFill>
                  <a:schemeClr val="accent1"/>
                </a:solidFill>
              </a:rPr>
              <a:t>command line</a:t>
            </a:r>
          </a:p>
          <a:p>
            <a:pPr>
              <a:spcBef>
                <a:spcPts val="1200"/>
              </a:spcBef>
            </a:pPr>
            <a:r>
              <a:rPr lang="en-US" sz="2400" dirty="0"/>
              <a:t>Less malware on Linux</a:t>
            </a:r>
          </a:p>
          <a:p>
            <a:pPr>
              <a:spcBef>
                <a:spcPts val="1200"/>
              </a:spcBef>
            </a:pPr>
            <a:r>
              <a:rPr lang="en-US" sz="2400" dirty="0"/>
              <a:t>Certain hardware cannot work with Linux</a:t>
            </a:r>
          </a:p>
          <a:p>
            <a:pPr>
              <a:spcBef>
                <a:spcPts val="1200"/>
              </a:spcBef>
            </a:pPr>
            <a:endParaRPr lang="en-US" sz="2400" b="1" dirty="0">
              <a:solidFill>
                <a:schemeClr val="accent1"/>
              </a:solidFill>
            </a:endParaRPr>
          </a:p>
        </p:txBody>
      </p:sp>
      <p:sp>
        <p:nvSpPr>
          <p:cNvPr id="4" name="Slide Number Placeholder 3"/>
          <p:cNvSpPr>
            <a:spLocks noGrp="1"/>
          </p:cNvSpPr>
          <p:nvPr>
            <p:ph type="sldNum" sz="quarter" idx="10"/>
          </p:nvPr>
        </p:nvSpPr>
        <p:spPr/>
        <p:txBody>
          <a:bodyPr/>
          <a:lstStyle/>
          <a:p>
            <a:fld id="{58B47EDC-70F1-447E-86E6-DFEA746573BF}" type="slidenum">
              <a:rPr lang="en-US" altLang="en-US" smtClean="0"/>
              <a:pPr/>
              <a:t>7</a:t>
            </a:fld>
            <a:endParaRPr lang="en-US" altLang="en-US" dirty="0"/>
          </a:p>
        </p:txBody>
      </p:sp>
      <p:pic>
        <p:nvPicPr>
          <p:cNvPr id="12" name="Picture 2" descr="KDE 4.1.0 on Ubuntu 8.04.1 L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0548" y="1399411"/>
            <a:ext cx="2536986" cy="20295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tekdrops.files.wordpress.com/2012/06/unity.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7652426" y="4030204"/>
            <a:ext cx="3308556" cy="186106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7652426" y="5876889"/>
            <a:ext cx="3308556" cy="215444"/>
          </a:xfrm>
          <a:prstGeom prst="rect">
            <a:avLst/>
          </a:prstGeom>
        </p:spPr>
        <p:txBody>
          <a:bodyPr wrap="square">
            <a:spAutoFit/>
          </a:bodyPr>
          <a:lstStyle/>
          <a:p>
            <a:pPr algn="ctr"/>
            <a:r>
              <a:rPr lang="en-US" sz="800" dirty="0"/>
              <a:t>Source: </a:t>
            </a:r>
            <a:r>
              <a:rPr lang="en-US" sz="800" dirty="0">
                <a:hlinkClick r:id="rId5"/>
              </a:rPr>
              <a:t>https://tekdrops.files.wordpress.com/2012/06/unity.jpeg</a:t>
            </a:r>
            <a:endParaRPr lang="en-US" sz="800" dirty="0"/>
          </a:p>
        </p:txBody>
      </p:sp>
      <p:sp>
        <p:nvSpPr>
          <p:cNvPr id="18" name="Rectangle 17"/>
          <p:cNvSpPr/>
          <p:nvPr/>
        </p:nvSpPr>
        <p:spPr>
          <a:xfrm>
            <a:off x="8079051" y="3435802"/>
            <a:ext cx="2458840" cy="338554"/>
          </a:xfrm>
          <a:prstGeom prst="rect">
            <a:avLst/>
          </a:prstGeom>
        </p:spPr>
        <p:txBody>
          <a:bodyPr wrap="square">
            <a:spAutoFit/>
          </a:bodyPr>
          <a:lstStyle/>
          <a:p>
            <a:r>
              <a:rPr lang="en-US" sz="800" dirty="0"/>
              <a:t>Source: </a:t>
            </a:r>
            <a:r>
              <a:rPr lang="en-US" sz="800" dirty="0">
                <a:hlinkClick r:id="rId6"/>
              </a:rPr>
              <a:t>http://news.softpedia.com/newsImage/How-To-Install-KDE-4-1-On-Ubuntu-8-04-2.jpg/</a:t>
            </a:r>
            <a:endParaRPr lang="en-US" sz="800" dirty="0"/>
          </a:p>
        </p:txBody>
      </p:sp>
    </p:spTree>
    <p:extLst>
      <p:ext uri="{BB962C8B-B14F-4D97-AF65-F5344CB8AC3E}">
        <p14:creationId xmlns:p14="http://schemas.microsoft.com/office/powerpoint/2010/main" val="3953484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Similarities to Windows</a:t>
            </a:r>
          </a:p>
        </p:txBody>
      </p:sp>
      <p:sp>
        <p:nvSpPr>
          <p:cNvPr id="2" name="Content Placeholder 1"/>
          <p:cNvSpPr>
            <a:spLocks noGrp="1"/>
          </p:cNvSpPr>
          <p:nvPr>
            <p:ph idx="1"/>
          </p:nvPr>
        </p:nvSpPr>
        <p:spPr>
          <a:xfrm>
            <a:off x="731520" y="1509623"/>
            <a:ext cx="6285100" cy="4633793"/>
          </a:xfrm>
        </p:spPr>
        <p:txBody>
          <a:bodyPr>
            <a:normAutofit/>
          </a:bodyPr>
          <a:lstStyle/>
          <a:p>
            <a:pPr>
              <a:spcBef>
                <a:spcPts val="0"/>
              </a:spcBef>
              <a:spcAft>
                <a:spcPts val="600"/>
              </a:spcAft>
            </a:pPr>
            <a:r>
              <a:rPr lang="en-US" sz="2000" dirty="0"/>
              <a:t>Can be servers and workstations</a:t>
            </a:r>
          </a:p>
          <a:p>
            <a:pPr lvl="1">
              <a:spcBef>
                <a:spcPts val="0"/>
              </a:spcBef>
              <a:spcAft>
                <a:spcPts val="600"/>
              </a:spcAft>
            </a:pPr>
            <a:r>
              <a:rPr lang="en-US" sz="1700" dirty="0"/>
              <a:t>Linux servers and workstations are more similar than Windows ones. Linux servers come pre-installed with server applications</a:t>
            </a:r>
          </a:p>
          <a:p>
            <a:pPr>
              <a:spcBef>
                <a:spcPts val="0"/>
              </a:spcBef>
              <a:spcAft>
                <a:spcPts val="600"/>
              </a:spcAft>
            </a:pPr>
            <a:r>
              <a:rPr lang="en-US" sz="2000" dirty="0"/>
              <a:t>Can complete similar tasks</a:t>
            </a:r>
          </a:p>
          <a:p>
            <a:pPr lvl="1">
              <a:spcBef>
                <a:spcPts val="0"/>
              </a:spcBef>
              <a:spcAft>
                <a:spcPts val="600"/>
              </a:spcAft>
            </a:pPr>
            <a:r>
              <a:rPr lang="en-US" sz="1700" dirty="0"/>
              <a:t>There are Linux programs that function like to Microsoft Office (LibreOffice), Outlook (Thunderbird), etc.</a:t>
            </a:r>
          </a:p>
          <a:p>
            <a:pPr>
              <a:spcBef>
                <a:spcPts val="0"/>
              </a:spcBef>
              <a:spcAft>
                <a:spcPts val="600"/>
              </a:spcAft>
            </a:pPr>
            <a:r>
              <a:rPr lang="en-US" sz="2000" dirty="0"/>
              <a:t>Are stable and have significant support</a:t>
            </a:r>
          </a:p>
          <a:p>
            <a:pPr>
              <a:spcBef>
                <a:spcPts val="0"/>
              </a:spcBef>
              <a:spcAft>
                <a:spcPts val="600"/>
              </a:spcAft>
            </a:pPr>
            <a:r>
              <a:rPr lang="en-US" sz="2000" dirty="0"/>
              <a:t>Subject to very similar vulnerabilities</a:t>
            </a:r>
          </a:p>
          <a:p>
            <a:pPr lvl="1">
              <a:spcBef>
                <a:spcPts val="0"/>
              </a:spcBef>
              <a:spcAft>
                <a:spcPts val="600"/>
              </a:spcAft>
            </a:pPr>
            <a:r>
              <a:rPr lang="en-US" sz="1700" dirty="0"/>
              <a:t>Linux systems are targeted less frequently by malware, but still have many of the same vulnerabilities and patches (firewalls, password policy, etc.)</a:t>
            </a:r>
          </a:p>
        </p:txBody>
      </p:sp>
      <p:sp>
        <p:nvSpPr>
          <p:cNvPr id="4" name="Slide Number Placeholder 3">
            <a:extLst>
              <a:ext uri="{FF2B5EF4-FFF2-40B4-BE49-F238E27FC236}">
                <a16:creationId xmlns:a16="http://schemas.microsoft.com/office/drawing/2014/main" id="{BD4DD07D-E17F-4D6B-A331-2C84A36EBC1B}"/>
              </a:ext>
            </a:extLst>
          </p:cNvPr>
          <p:cNvSpPr>
            <a:spLocks noGrp="1"/>
          </p:cNvSpPr>
          <p:nvPr>
            <p:ph type="sldNum" sz="quarter" idx="10"/>
          </p:nvPr>
        </p:nvSpPr>
        <p:spPr/>
        <p:txBody>
          <a:bodyPr/>
          <a:lstStyle/>
          <a:p>
            <a:fld id="{58B47EDC-70F1-447E-86E6-DFEA746573BF}" type="slidenum">
              <a:rPr lang="en-US" altLang="en-US" smtClean="0"/>
              <a:pPr/>
              <a:t>8</a:t>
            </a:fld>
            <a:endParaRPr lang="en-US" altLang="en-US" dirty="0"/>
          </a:p>
        </p:txBody>
      </p:sp>
      <p:grpSp>
        <p:nvGrpSpPr>
          <p:cNvPr id="6" name="Group 5"/>
          <p:cNvGrpSpPr/>
          <p:nvPr/>
        </p:nvGrpSpPr>
        <p:grpSpPr>
          <a:xfrm>
            <a:off x="6957379" y="3729076"/>
            <a:ext cx="3200400" cy="1893063"/>
            <a:chOff x="5484102" y="4304684"/>
            <a:chExt cx="3200400" cy="1893063"/>
          </a:xfrm>
        </p:grpSpPr>
        <p:pic>
          <p:nvPicPr>
            <p:cNvPr id="4100" name="Picture 4" descr="http://upload.wikimedia.org/wikipedia/commons/d/db/Mozilla_thunderbird_empty_screensho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6224" y="4304684"/>
              <a:ext cx="2256595" cy="17373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84102" y="6013081"/>
              <a:ext cx="3200400" cy="184666"/>
            </a:xfrm>
            <a:prstGeom prst="rect">
              <a:avLst/>
            </a:prstGeom>
          </p:spPr>
          <p:txBody>
            <a:bodyPr wrap="square">
              <a:spAutoFit/>
            </a:bodyPr>
            <a:lstStyle/>
            <a:p>
              <a:pPr algn="ctr"/>
              <a:r>
                <a:rPr lang="en-US" sz="600" dirty="0"/>
                <a:t>Source: </a:t>
              </a:r>
              <a:r>
                <a:rPr lang="en-US" sz="600" dirty="0">
                  <a:hlinkClick r:id="rId4"/>
                </a:rPr>
                <a:t>http://commons.wikimedia.org/wiki/File:Mozilla_thunderbird_empty_screenshot.png</a:t>
              </a:r>
              <a:r>
                <a:rPr lang="en-US" sz="600" dirty="0"/>
                <a:t> </a:t>
              </a:r>
            </a:p>
          </p:txBody>
        </p:sp>
      </p:grpSp>
      <p:grpSp>
        <p:nvGrpSpPr>
          <p:cNvPr id="8" name="Group 7"/>
          <p:cNvGrpSpPr/>
          <p:nvPr/>
        </p:nvGrpSpPr>
        <p:grpSpPr>
          <a:xfrm>
            <a:off x="7085213" y="1486010"/>
            <a:ext cx="2944735" cy="1903025"/>
            <a:chOff x="5421512" y="1757476"/>
            <a:chExt cx="2944735" cy="1903025"/>
          </a:xfrm>
        </p:grpSpPr>
        <p:pic>
          <p:nvPicPr>
            <p:cNvPr id="1026" name="Picture 2" descr="http://es.libreoffice.org/assets/Uploads/EN-Project_images/4.0NewFeatures/Writer/Comment-text-range.png?r=4575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8871" y="1757476"/>
              <a:ext cx="2570016" cy="17403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1512" y="3383502"/>
              <a:ext cx="2944735" cy="276999"/>
            </a:xfrm>
            <a:prstGeom prst="rect">
              <a:avLst/>
            </a:prstGeom>
          </p:spPr>
          <p:txBody>
            <a:bodyPr wrap="square">
              <a:spAutoFit/>
            </a:bodyPr>
            <a:lstStyle/>
            <a:p>
              <a:pPr algn="ctr"/>
              <a:r>
                <a:rPr lang="en-US" sz="600" dirty="0"/>
                <a:t>Source: </a:t>
              </a:r>
              <a:r>
                <a:rPr lang="en-US" sz="600" dirty="0">
                  <a:hlinkClick r:id="rId6"/>
                </a:rPr>
                <a:t>http://es.libreoffice.org/assets/Uploads/EN-Project_images/4.0NewFeatures/Writer/Comment-text-range.png?r=45758</a:t>
              </a:r>
              <a:r>
                <a:rPr lang="en-US" sz="600" dirty="0"/>
                <a:t> </a:t>
              </a:r>
            </a:p>
          </p:txBody>
        </p:sp>
      </p:grpSp>
      <p:sp>
        <p:nvSpPr>
          <p:cNvPr id="9" name="Rectangle 8"/>
          <p:cNvSpPr/>
          <p:nvPr/>
        </p:nvSpPr>
        <p:spPr>
          <a:xfrm>
            <a:off x="3352800" y="6073140"/>
            <a:ext cx="5486400" cy="338554"/>
          </a:xfrm>
          <a:prstGeom prst="rect">
            <a:avLst/>
          </a:prstGeom>
        </p:spPr>
        <p:txBody>
          <a:bodyPr>
            <a:spAutoFit/>
          </a:bodyPr>
          <a:lstStyle/>
          <a:p>
            <a:pPr marL="0" lvl="2" algn="ctr"/>
            <a:r>
              <a:rPr lang="en-US" sz="800" dirty="0"/>
              <a:t>Sources: </a:t>
            </a:r>
            <a:r>
              <a:rPr lang="en-US" sz="800" dirty="0">
                <a:hlinkClick r:id="rId7"/>
              </a:rPr>
              <a:t>https://help.ubuntu.com/community/ServerFaq#What.27s_the_difference_between_desktop_and_server.3F</a:t>
            </a:r>
            <a:r>
              <a:rPr lang="en-US" sz="800" dirty="0"/>
              <a:t>,  </a:t>
            </a:r>
            <a:r>
              <a:rPr lang="en-US" sz="800" dirty="0">
                <a:hlinkClick r:id="rId8"/>
              </a:rPr>
              <a:t>http://blog.computerlagoon.com/2013/04/07/similarities-of-windows-and-linux/</a:t>
            </a:r>
            <a:r>
              <a:rPr lang="en-US" sz="800" dirty="0"/>
              <a:t> </a:t>
            </a:r>
          </a:p>
        </p:txBody>
      </p:sp>
      <p:sp>
        <p:nvSpPr>
          <p:cNvPr id="10" name="TextBox 9"/>
          <p:cNvSpPr txBox="1"/>
          <p:nvPr/>
        </p:nvSpPr>
        <p:spPr>
          <a:xfrm>
            <a:off x="7552016" y="3464361"/>
            <a:ext cx="2011129" cy="292388"/>
          </a:xfrm>
          <a:prstGeom prst="rect">
            <a:avLst/>
          </a:prstGeom>
          <a:noFill/>
        </p:spPr>
        <p:txBody>
          <a:bodyPr wrap="square" rtlCol="0">
            <a:spAutoFit/>
          </a:bodyPr>
          <a:lstStyle/>
          <a:p>
            <a:pPr algn="ctr"/>
            <a:r>
              <a:rPr lang="en-US" sz="1300" dirty="0">
                <a:solidFill>
                  <a:schemeClr val="accent4"/>
                </a:solidFill>
              </a:rPr>
              <a:t>Mozilla Thunderbird</a:t>
            </a:r>
          </a:p>
        </p:txBody>
      </p:sp>
      <p:sp>
        <p:nvSpPr>
          <p:cNvPr id="13" name="TextBox 12"/>
          <p:cNvSpPr txBox="1"/>
          <p:nvPr/>
        </p:nvSpPr>
        <p:spPr>
          <a:xfrm>
            <a:off x="7714742" y="1252428"/>
            <a:ext cx="1584074" cy="292388"/>
          </a:xfrm>
          <a:prstGeom prst="rect">
            <a:avLst/>
          </a:prstGeom>
          <a:noFill/>
        </p:spPr>
        <p:txBody>
          <a:bodyPr wrap="square" rtlCol="0">
            <a:spAutoFit/>
          </a:bodyPr>
          <a:lstStyle/>
          <a:p>
            <a:pPr algn="ctr"/>
            <a:r>
              <a:rPr lang="en-US" sz="1300" dirty="0">
                <a:solidFill>
                  <a:schemeClr val="accent4"/>
                </a:solidFill>
              </a:rPr>
              <a:t>LibreOffice</a:t>
            </a:r>
          </a:p>
        </p:txBody>
      </p:sp>
    </p:spTree>
    <p:extLst>
      <p:ext uri="{BB962C8B-B14F-4D97-AF65-F5344CB8AC3E}">
        <p14:creationId xmlns:p14="http://schemas.microsoft.com/office/powerpoint/2010/main" val="23572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25600" y="2800351"/>
            <a:ext cx="8940800" cy="1177407"/>
          </a:xfrm>
        </p:spPr>
        <p:txBody>
          <a:bodyPr/>
          <a:lstStyle/>
          <a:p>
            <a:r>
              <a:rPr lang="en-US" dirty="0"/>
              <a:t>UNIT 9 – SECTION 2</a:t>
            </a:r>
            <a:br>
              <a:rPr lang="en-US" dirty="0"/>
            </a:br>
            <a:r>
              <a:rPr lang="en-US" sz="1050" dirty="0"/>
              <a:t/>
            </a:r>
            <a:br>
              <a:rPr lang="en-US" sz="1050" dirty="0"/>
            </a:br>
            <a:r>
              <a:rPr lang="en-US" sz="2400" b="0" dirty="0">
                <a:solidFill>
                  <a:schemeClr val="tx1"/>
                </a:solidFill>
              </a:rPr>
              <a:t>Ubuntu Terminology and Concepts</a:t>
            </a:r>
            <a:endParaRPr lang="en-US" b="0" dirty="0">
              <a:solidFill>
                <a:schemeClr val="tx1"/>
              </a:solidFill>
            </a:endParaRPr>
          </a:p>
        </p:txBody>
      </p:sp>
    </p:spTree>
    <p:extLst>
      <p:ext uri="{BB962C8B-B14F-4D97-AF65-F5344CB8AC3E}">
        <p14:creationId xmlns:p14="http://schemas.microsoft.com/office/powerpoint/2010/main" val="3011132964"/>
      </p:ext>
    </p:extLst>
  </p:cSld>
  <p:clrMapOvr>
    <a:masterClrMapping/>
  </p:clrMapOvr>
  <p:transition>
    <p:fade/>
  </p:transition>
</p:sld>
</file>

<file path=ppt/theme/theme1.xml><?xml version="1.0" encoding="utf-8"?>
<a:theme xmlns:a="http://schemas.openxmlformats.org/drawingml/2006/main" name="1_Office Theme">
  <a:themeElements>
    <a:clrScheme name="Bernies Brief">
      <a:dk1>
        <a:sysClr val="windowText" lastClr="000000"/>
      </a:dk1>
      <a:lt1>
        <a:sysClr val="window" lastClr="FFFFFF"/>
      </a:lt1>
      <a:dk2>
        <a:srgbClr val="013F7F"/>
      </a:dk2>
      <a:lt2>
        <a:srgbClr val="001374"/>
      </a:lt2>
      <a:accent1>
        <a:srgbClr val="329998"/>
      </a:accent1>
      <a:accent2>
        <a:srgbClr val="494949"/>
      </a:accent2>
      <a:accent3>
        <a:srgbClr val="027EFF"/>
      </a:accent3>
      <a:accent4>
        <a:srgbClr val="241CC4"/>
      </a:accent4>
      <a:accent5>
        <a:srgbClr val="027EFF"/>
      </a:accent5>
      <a:accent6>
        <a:srgbClr val="81CFFF"/>
      </a:accent6>
      <a:hlink>
        <a:srgbClr val="005EC0"/>
      </a:hlink>
      <a:folHlink>
        <a:srgbClr val="005E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9E1B2FC1C446459DAAF3616E1B57E8" ma:contentTypeVersion="1" ma:contentTypeDescription="Create a new document." ma:contentTypeScope="" ma:versionID="0a11aa35e960c28540b6de1282e24e2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BA99D0B-2196-4CEA-A878-ACDAAFED03B4}">
  <ds:schemaRefs>
    <ds:schemaRef ds:uri="http://schemas.microsoft.com/sharepoint/v3/contenttype/forms"/>
  </ds:schemaRefs>
</ds:datastoreItem>
</file>

<file path=customXml/itemProps2.xml><?xml version="1.0" encoding="utf-8"?>
<ds:datastoreItem xmlns:ds="http://schemas.openxmlformats.org/officeDocument/2006/customXml" ds:itemID="{AFEFA282-C2E3-4383-8B5F-F2302B4966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EB87AD-0A0F-4D2A-B45A-F9BABA739CE2}">
  <ds:schemaRefs>
    <ds:schemaRef ds:uri="http://schemas.openxmlformats.org/package/2006/metadata/core-properties"/>
    <ds:schemaRef ds:uri="http://schemas.microsoft.com/office/infopath/2007/PartnerControls"/>
    <ds:schemaRef ds:uri="http://purl.org/dc/terms/"/>
    <ds:schemaRef ds:uri="http://purl.org/dc/dcmitype/"/>
    <ds:schemaRef ds:uri="http://www.w3.org/XML/1998/namespace"/>
    <ds:schemaRef ds:uri="http://schemas.microsoft.com/office/2006/documentManagement/types"/>
    <ds:schemaRef ds:uri="http://schemas.microsoft.com/office/2006/metadata/properties"/>
    <ds:schemaRef ds:uri="http://purl.org/dc/elements/1.1/"/>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1968</TotalTime>
  <Words>1695</Words>
  <Application>Microsoft Office PowerPoint</Application>
  <PresentationFormat>Widescreen</PresentationFormat>
  <Paragraphs>291</Paragraphs>
  <Slides>26</Slides>
  <Notes>26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26</vt:i4>
      </vt:variant>
    </vt:vector>
  </HeadingPairs>
  <TitlesOfParts>
    <vt:vector size="31" baseType="lpstr">
      <vt:lpstr>Arial</vt:lpstr>
      <vt:lpstr>Calibri</vt:lpstr>
      <vt:lpstr>Consolas</vt:lpstr>
      <vt:lpstr>Gill Sans MT</vt:lpstr>
      <vt:lpstr>1_Office Theme</vt:lpstr>
      <vt:lpstr>UNIT 9  Introduction to Linux and Ubuntu</vt:lpstr>
      <vt:lpstr>Learning Objectives</vt:lpstr>
      <vt:lpstr>UNIT 9 – SECTION 1  What is Linux?</vt:lpstr>
      <vt:lpstr>A Family of Operating Systems</vt:lpstr>
      <vt:lpstr>Linux Kernel</vt:lpstr>
      <vt:lpstr>Different Linux Operating Systems</vt:lpstr>
      <vt:lpstr>        Differences Compared To Windows</vt:lpstr>
      <vt:lpstr>Similarities to Windows</vt:lpstr>
      <vt:lpstr>UNIT 9 – SECTION 2  Ubuntu Terminology and Concepts</vt:lpstr>
      <vt:lpstr>The Root Account</vt:lpstr>
      <vt:lpstr>Ubuntu File System</vt:lpstr>
      <vt:lpstr>Adding and Removing Software</vt:lpstr>
      <vt:lpstr>UNIT 9 – SECTION 3  Introduction to Ubuntu Command Line</vt:lpstr>
      <vt:lpstr>Linux Filesystem</vt:lpstr>
      <vt:lpstr>Command Line Pros and Cons</vt:lpstr>
      <vt:lpstr>Accessing The Command Line</vt:lpstr>
      <vt:lpstr>Using Terminal</vt:lpstr>
      <vt:lpstr>Command Syntax</vt:lpstr>
      <vt:lpstr>Basic Navigation Commands</vt:lpstr>
      <vt:lpstr>Command Manuals and Usage</vt:lpstr>
      <vt:lpstr>Command Manuals and Usage</vt:lpstr>
      <vt:lpstr>File Contents and Output Redirection</vt:lpstr>
      <vt:lpstr>Sample Command</vt:lpstr>
      <vt:lpstr>Sample Command (cont.)</vt:lpstr>
      <vt:lpstr>The sudo Command</vt:lpstr>
      <vt:lpstr>The sudo su Command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9 Introduction to Linux and Ubuntu</dc:title>
  <dc:creator>Rebecca Dalton</dc:creator>
  <cp:lastModifiedBy>E6540</cp:lastModifiedBy>
  <cp:revision>27</cp:revision>
  <dcterms:created xsi:type="dcterms:W3CDTF">2018-07-19T13:54:50Z</dcterms:created>
  <dcterms:modified xsi:type="dcterms:W3CDTF">2021-12-10T18:26:25Z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0x0101006C9E1B2FC1C446459DAAF3616E1B57E8</vt:lpwstr>
  </property>
</Properties>
</file>